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14"/>
  </p:notesMasterIdLst>
  <p:handoutMasterIdLst>
    <p:handoutMasterId r:id="rId15"/>
  </p:handoutMasterIdLst>
  <p:sldIdLst>
    <p:sldId id="257" r:id="rId2"/>
    <p:sldId id="261" r:id="rId3"/>
    <p:sldId id="262" r:id="rId4"/>
    <p:sldId id="263" r:id="rId5"/>
    <p:sldId id="264" r:id="rId6"/>
    <p:sldId id="265" r:id="rId7"/>
    <p:sldId id="266" r:id="rId8"/>
    <p:sldId id="267" r:id="rId9"/>
    <p:sldId id="268" r:id="rId10"/>
    <p:sldId id="269" r:id="rId11"/>
    <p:sldId id="270" r:id="rId12"/>
    <p:sldId id="271" r:id="rId13"/>
  </p:sldIdLst>
  <p:sldSz cx="12192000" cy="6858000"/>
  <p:notesSz cx="6858000" cy="9144000"/>
  <p:defaultTextStyle>
    <a:defPPr rtl="0">
      <a:defRPr lang="ro-r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4529"/>
    <a:srgbClr val="2B3922"/>
    <a:srgbClr val="2E3722"/>
    <a:srgbClr val="FCF7F1"/>
    <a:srgbClr val="B8D233"/>
    <a:srgbClr val="5CC6D6"/>
    <a:srgbClr val="F8D22F"/>
    <a:srgbClr val="F03F2B"/>
    <a:srgbClr val="3488A0"/>
    <a:srgbClr val="5790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7" autoAdjust="0"/>
    <p:restoredTop sz="94660"/>
  </p:normalViewPr>
  <p:slideViewPr>
    <p:cSldViewPr snapToGrid="0">
      <p:cViewPr varScale="1">
        <p:scale>
          <a:sx n="58" d="100"/>
          <a:sy n="58" d="100"/>
        </p:scale>
        <p:origin x="7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0" d="100"/>
          <a:sy n="120" d="100"/>
        </p:scale>
        <p:origin x="504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ante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Substituent dată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C7EF0D2-335E-4D1F-A667-B192E6336BCA}" type="datetime1">
              <a:rPr lang="ro-RO" smtClean="0"/>
              <a:t>11.12.2025</a:t>
            </a:fld>
            <a:endParaRPr lang="en-US" dirty="0"/>
          </a:p>
        </p:txBody>
      </p:sp>
      <p:sp>
        <p:nvSpPr>
          <p:cNvPr id="4" name="Substituent subsol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Substituent număr diapozitiv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7ACF5E7-ACB0-497B-A8C6-F2E617B463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533960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ante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Substituent dată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E0E9710-CC67-4A28-8E66-1EEC46516428}" type="datetime1">
              <a:rPr lang="ro-RO" smtClean="0"/>
              <a:t>11.12.2025</a:t>
            </a:fld>
            <a:endParaRPr lang="en-US"/>
          </a:p>
        </p:txBody>
      </p:sp>
      <p:sp>
        <p:nvSpPr>
          <p:cNvPr id="4" name="Substituent imagine diapozitiv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Substituent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o"/>
              <a:t>Faceți clic pentru a edita stilurile de text coordonator</a:t>
            </a:r>
            <a:endParaRPr lang="en-US"/>
          </a:p>
          <a:p>
            <a:pPr lvl="1" rtl="0"/>
            <a:r>
              <a:rPr lang="ro"/>
              <a:t>Al doilea nivel</a:t>
            </a:r>
          </a:p>
          <a:p>
            <a:pPr lvl="2" rtl="0"/>
            <a:r>
              <a:rPr lang="ro"/>
              <a:t>Al treilea nivel</a:t>
            </a:r>
          </a:p>
          <a:p>
            <a:pPr lvl="3" rtl="0"/>
            <a:r>
              <a:rPr lang="ro"/>
              <a:t>Al patrulea nivel</a:t>
            </a:r>
          </a:p>
          <a:p>
            <a:pPr lvl="4" rtl="0"/>
            <a:r>
              <a:rPr lang="ro"/>
              <a:t>Al cincilea nivel</a:t>
            </a:r>
            <a:endParaRPr lang="en-US"/>
          </a:p>
        </p:txBody>
      </p:sp>
      <p:sp>
        <p:nvSpPr>
          <p:cNvPr id="6" name="Substituent subsol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Substituent număr diapozitiv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A705E3-E620-489D-9973-6221209A4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581830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zitiv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reptunghi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 useBgFill="1">
        <p:nvSpPr>
          <p:cNvPr id="10" name="Dreptunghi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Dreptunghi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Dreptunghi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Conector drept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ector drept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ector drept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u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rtlCol="0" anchor="ctr">
            <a:noAutofit/>
          </a:bodyPr>
          <a:lstStyle>
            <a:lvl1pPr algn="ctr">
              <a:lnSpc>
                <a:spcPct val="83000"/>
              </a:lnSpc>
              <a:defRPr lang="en-US" sz="60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</a:lstStyle>
          <a:p>
            <a:pPr rtl="0"/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Subtitlu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o-RO"/>
              <a:t>Faceți clic pentru a edita stilul de subtitlu coordonator</a:t>
            </a:r>
            <a:endParaRPr lang="en-US" dirty="0"/>
          </a:p>
        </p:txBody>
      </p:sp>
      <p:sp>
        <p:nvSpPr>
          <p:cNvPr id="20" name="Substituent dată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 rtlCol="0"/>
          <a:lstStyle>
            <a:lvl1pPr algn="ctr">
              <a:defRPr sz="1300" spc="0" baseline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6EEBF980-9A71-4820-BF04-86A5C2355DAB}" type="datetime1">
              <a:rPr lang="ro-RO" smtClean="0"/>
              <a:t>11.12.2025</a:t>
            </a:fld>
            <a:endParaRPr lang="en-US" dirty="0"/>
          </a:p>
        </p:txBody>
      </p:sp>
      <p:sp>
        <p:nvSpPr>
          <p:cNvPr id="21" name="Substituent subsol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2" name="Substituent număr diapozitiv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ext vertical și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Substituent text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ro-RO"/>
              <a:t>Faceţi clic pentru a edita Master stiluri text</a:t>
            </a:r>
          </a:p>
          <a:p>
            <a:pPr lvl="1" rtl="0"/>
            <a:r>
              <a:rPr lang="ro-RO"/>
              <a:t>al doilea nivel</a:t>
            </a:r>
          </a:p>
          <a:p>
            <a:pPr lvl="2" rtl="0"/>
            <a:r>
              <a:rPr lang="ro-RO"/>
              <a:t>al treilea nivel</a:t>
            </a:r>
          </a:p>
          <a:p>
            <a:pPr lvl="3" rtl="0"/>
            <a:r>
              <a:rPr lang="ro-RO"/>
              <a:t>al patrulea nivel</a:t>
            </a:r>
          </a:p>
          <a:p>
            <a:pPr lvl="4" rtl="0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Substituent dată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77D3D5F-20D6-4036-A683-09F6D695F4BE}" type="datetime1">
              <a:rPr lang="ro-RO" smtClean="0"/>
              <a:t>11.12.2025</a:t>
            </a:fld>
            <a:endParaRPr lang="en-US"/>
          </a:p>
        </p:txBody>
      </p:sp>
      <p:sp>
        <p:nvSpPr>
          <p:cNvPr id="5" name="Substituent subsol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6" name="Substituent număr diapozitiv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329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lu vertical și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vertical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 rtlCol="0"/>
          <a:lstStyle/>
          <a:p>
            <a:pPr rtl="0"/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Substituent text vertical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 rtlCol="0"/>
          <a:lstStyle/>
          <a:p>
            <a:pPr lvl="0" rtl="0"/>
            <a:r>
              <a:rPr lang="ro-RO"/>
              <a:t>Faceţi clic pentru a edita Master stiluri text</a:t>
            </a:r>
          </a:p>
          <a:p>
            <a:pPr lvl="1" rtl="0"/>
            <a:r>
              <a:rPr lang="ro-RO"/>
              <a:t>al doilea nivel</a:t>
            </a:r>
          </a:p>
          <a:p>
            <a:pPr lvl="2" rtl="0"/>
            <a:r>
              <a:rPr lang="ro-RO"/>
              <a:t>al treilea nivel</a:t>
            </a:r>
          </a:p>
          <a:p>
            <a:pPr lvl="3" rtl="0"/>
            <a:r>
              <a:rPr lang="ro-RO"/>
              <a:t>al patrulea nivel</a:t>
            </a:r>
          </a:p>
          <a:p>
            <a:pPr lvl="4" rtl="0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Substituent dată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A97BE7A-DA78-4A2C-B214-16AA60B78E2F}" type="datetime1">
              <a:rPr lang="ro-RO" smtClean="0"/>
              <a:t>11.12.2025</a:t>
            </a:fld>
            <a:endParaRPr lang="en-US"/>
          </a:p>
        </p:txBody>
      </p:sp>
      <p:sp>
        <p:nvSpPr>
          <p:cNvPr id="5" name="Substituent subsol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6" name="Substituent număr diapozitiv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073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u și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Substituent conținut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ro-RO"/>
              <a:t>Faceţi clic pentru a edita Master stiluri text</a:t>
            </a:r>
          </a:p>
          <a:p>
            <a:pPr lvl="1" rtl="0"/>
            <a:r>
              <a:rPr lang="ro-RO"/>
              <a:t>al doilea nivel</a:t>
            </a:r>
          </a:p>
          <a:p>
            <a:pPr lvl="2" rtl="0"/>
            <a:r>
              <a:rPr lang="ro-RO"/>
              <a:t>al treilea nivel</a:t>
            </a:r>
          </a:p>
          <a:p>
            <a:pPr lvl="3" rtl="0"/>
            <a:r>
              <a:rPr lang="ro-RO"/>
              <a:t>al patrulea nivel</a:t>
            </a:r>
          </a:p>
          <a:p>
            <a:pPr lvl="4" rtl="0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Substituent dată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3BF7D7A-B012-4186-BCC1-BD61F6C8E232}" type="datetime1">
              <a:rPr lang="ro-RO" smtClean="0"/>
              <a:t>11.12.2025</a:t>
            </a:fld>
            <a:endParaRPr lang="en-US"/>
          </a:p>
        </p:txBody>
      </p:sp>
      <p:sp>
        <p:nvSpPr>
          <p:cNvPr id="5" name="Substituent subsol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6" name="Substituent număr diapozitiv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ntet secțiu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Dreptunghi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 useBgFill="1">
        <p:nvSpPr>
          <p:cNvPr id="23" name="Dreptunghi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Dreptunghi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Dreptunghi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u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rtlCol="0" anchor="ctr">
            <a:normAutofit/>
          </a:bodyPr>
          <a:lstStyle>
            <a:lvl1pPr algn="ctr">
              <a:lnSpc>
                <a:spcPct val="83000"/>
              </a:lnSpc>
              <a:defRPr lang="en-US" sz="60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</a:lstStyle>
          <a:p>
            <a:pPr rtl="0"/>
            <a:r>
              <a:rPr lang="ro-RO"/>
              <a:t>Faceți clic pentru a edita stilul de titlu coordonator</a:t>
            </a:r>
            <a:endParaRPr lang="en-US" dirty="0"/>
          </a:p>
        </p:txBody>
      </p:sp>
      <p:grpSp>
        <p:nvGrpSpPr>
          <p:cNvPr id="16" name="Gr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Conector drept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ector drept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ector drept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Substituent text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rtlCol="0"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o-RO"/>
              <a:t>Faceţi clic pentru a edita Master stiluri text</a:t>
            </a:r>
          </a:p>
        </p:txBody>
      </p:sp>
      <p:sp>
        <p:nvSpPr>
          <p:cNvPr id="4" name="Substituent dată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 rtlCol="0"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</a:lstStyle>
          <a:p>
            <a:fld id="{31BB363B-317E-4C0A-BF38-D8FAF31CE9B7}" type="datetime1">
              <a:rPr lang="ro-RO" smtClean="0"/>
              <a:t>11.12.2025</a:t>
            </a:fld>
            <a:endParaRPr dirty="0"/>
          </a:p>
        </p:txBody>
      </p:sp>
      <p:sp>
        <p:nvSpPr>
          <p:cNvPr id="5" name="Substituent subsol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ubstituent număr diapozitiv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uă tipuri de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u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rtl="0"/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Substituent conținut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 rtlCol="0"/>
          <a:lstStyle>
            <a:lvl1pPr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 sz="160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 sz="140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 sz="140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 sz="1400">
                <a:latin typeface="Calibri" panose="020F0502020204030204" pitchFamily="34" charset="0"/>
                <a:cs typeface="Calibri" panose="020F0502020204030204" pitchFamily="34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ro-RO"/>
              <a:t>Faceţi clic pentru a edita Master stiluri text</a:t>
            </a:r>
          </a:p>
          <a:p>
            <a:pPr lvl="1" rtl="0"/>
            <a:r>
              <a:rPr lang="ro-RO"/>
              <a:t>al doilea nivel</a:t>
            </a:r>
          </a:p>
          <a:p>
            <a:pPr lvl="2" rtl="0"/>
            <a:r>
              <a:rPr lang="ro-RO"/>
              <a:t>al treilea nivel</a:t>
            </a:r>
          </a:p>
          <a:p>
            <a:pPr lvl="3" rtl="0"/>
            <a:r>
              <a:rPr lang="ro-RO"/>
              <a:t>al patrulea nivel</a:t>
            </a:r>
          </a:p>
          <a:p>
            <a:pPr lvl="4" rtl="0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Substituent conținut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 rtlCol="0"/>
          <a:lstStyle>
            <a:lvl1pPr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 sz="160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 sz="140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 sz="140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 sz="1400">
                <a:latin typeface="Calibri" panose="020F0502020204030204" pitchFamily="34" charset="0"/>
                <a:cs typeface="Calibri" panose="020F0502020204030204" pitchFamily="34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ro-RO"/>
              <a:t>Faceţi clic pentru a edita Master stiluri text</a:t>
            </a:r>
          </a:p>
          <a:p>
            <a:pPr lvl="1" rtl="0"/>
            <a:r>
              <a:rPr lang="ro-RO"/>
              <a:t>al doilea nivel</a:t>
            </a:r>
          </a:p>
          <a:p>
            <a:pPr lvl="2" rtl="0"/>
            <a:r>
              <a:rPr lang="ro-RO"/>
              <a:t>al treilea nivel</a:t>
            </a:r>
          </a:p>
          <a:p>
            <a:pPr lvl="3" rtl="0"/>
            <a:r>
              <a:rPr lang="ro-RO"/>
              <a:t>al patrulea nivel</a:t>
            </a:r>
          </a:p>
          <a:p>
            <a:pPr lvl="4" rtl="0"/>
            <a:r>
              <a:rPr lang="ro-RO"/>
              <a:t>al cincilea nivel</a:t>
            </a:r>
            <a:endParaRPr lang="en-US" dirty="0"/>
          </a:p>
        </p:txBody>
      </p:sp>
      <p:sp>
        <p:nvSpPr>
          <p:cNvPr id="5" name="Substituent dată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B5938820-1DB3-40F9-B02E-D29AF7630138}" type="datetime1">
              <a:rPr lang="ro-RO" smtClean="0"/>
              <a:t>11.12.2025</a:t>
            </a:fld>
            <a:endParaRPr lang="en-US"/>
          </a:p>
        </p:txBody>
      </p:sp>
      <p:sp>
        <p:nvSpPr>
          <p:cNvPr id="6" name="Substituent subsol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endParaRPr lang="en-US"/>
          </a:p>
        </p:txBody>
      </p:sp>
      <p:sp>
        <p:nvSpPr>
          <p:cNvPr id="7" name="Substituent număr diapozitiv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ț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rtl="0"/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Substituent text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o-RO"/>
              <a:t>Faceţi clic pentru a edita Master stiluri text</a:t>
            </a:r>
          </a:p>
        </p:txBody>
      </p:sp>
      <p:sp>
        <p:nvSpPr>
          <p:cNvPr id="4" name="Substituent conținut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 rtlCol="0"/>
          <a:lstStyle>
            <a:lvl1pPr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 sz="160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 sz="140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 sz="140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 sz="1400">
                <a:latin typeface="Calibri" panose="020F0502020204030204" pitchFamily="34" charset="0"/>
                <a:cs typeface="Calibri" panose="020F0502020204030204" pitchFamily="34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ro-RO"/>
              <a:t>Faceţi clic pentru a edita Master stiluri text</a:t>
            </a:r>
          </a:p>
          <a:p>
            <a:pPr lvl="1" rtl="0"/>
            <a:r>
              <a:rPr lang="ro-RO"/>
              <a:t>al doilea nivel</a:t>
            </a:r>
          </a:p>
          <a:p>
            <a:pPr lvl="2" rtl="0"/>
            <a:r>
              <a:rPr lang="ro-RO"/>
              <a:t>al treilea nivel</a:t>
            </a:r>
          </a:p>
          <a:p>
            <a:pPr lvl="3" rtl="0"/>
            <a:r>
              <a:rPr lang="ro-RO"/>
              <a:t>al patrulea nivel</a:t>
            </a:r>
          </a:p>
          <a:p>
            <a:pPr lvl="4" rtl="0"/>
            <a:r>
              <a:rPr lang="ro-RO"/>
              <a:t>al cincilea nivel</a:t>
            </a:r>
            <a:endParaRPr lang="ro"/>
          </a:p>
        </p:txBody>
      </p:sp>
      <p:sp>
        <p:nvSpPr>
          <p:cNvPr id="5" name="Substituent text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o-RO"/>
              <a:t>Faceţi clic pentru a edita Master stiluri text</a:t>
            </a:r>
          </a:p>
        </p:txBody>
      </p:sp>
      <p:sp>
        <p:nvSpPr>
          <p:cNvPr id="6" name="Substituent conținut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 rtlCol="0"/>
          <a:lstStyle>
            <a:lvl1pPr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 sz="160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 sz="140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 sz="140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 sz="1400">
                <a:latin typeface="Calibri" panose="020F0502020204030204" pitchFamily="34" charset="0"/>
                <a:cs typeface="Calibri" panose="020F0502020204030204" pitchFamily="34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ro-RO"/>
              <a:t>Faceţi clic pentru a edita Master stiluri text</a:t>
            </a:r>
          </a:p>
          <a:p>
            <a:pPr lvl="1" rtl="0"/>
            <a:r>
              <a:rPr lang="ro-RO"/>
              <a:t>al doilea nivel</a:t>
            </a:r>
          </a:p>
          <a:p>
            <a:pPr lvl="2" rtl="0"/>
            <a:r>
              <a:rPr lang="ro-RO"/>
              <a:t>al treilea nivel</a:t>
            </a:r>
          </a:p>
          <a:p>
            <a:pPr lvl="3" rtl="0"/>
            <a:r>
              <a:rPr lang="ro-RO"/>
              <a:t>al patrulea nivel</a:t>
            </a:r>
          </a:p>
          <a:p>
            <a:pPr lvl="4" rtl="0"/>
            <a:r>
              <a:rPr lang="ro-RO"/>
              <a:t>al cincilea nivel</a:t>
            </a:r>
            <a:endParaRPr lang="ro"/>
          </a:p>
        </p:txBody>
      </p:sp>
      <p:sp>
        <p:nvSpPr>
          <p:cNvPr id="7" name="Substituent dată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E708D9E9-008A-4B59-B735-99ED19F7C54F}" type="datetime1">
              <a:rPr lang="ro-RO" smtClean="0"/>
              <a:t>11.12.2025</a:t>
            </a:fld>
            <a:endParaRPr lang="en-US"/>
          </a:p>
        </p:txBody>
      </p:sp>
      <p:sp>
        <p:nvSpPr>
          <p:cNvPr id="8" name="Substituent subsol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Substituent număr diapozitiv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oar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Substituent dată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E57A5DE-D174-4952-896B-0162FA9FE363}" type="datetime1">
              <a:rPr lang="ro-RO" smtClean="0"/>
              <a:t>11.12.2025</a:t>
            </a:fld>
            <a:endParaRPr lang="en-US"/>
          </a:p>
        </p:txBody>
      </p:sp>
      <p:sp>
        <p:nvSpPr>
          <p:cNvPr id="4" name="Substituent subsol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5" name="Substituent număr diapozitiv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Necomple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dată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7EDEFE5-489D-44EA-A405-1E30AA0C0DC6}" type="datetime1">
              <a:rPr lang="ro-RO" smtClean="0"/>
              <a:t>11.12.2025</a:t>
            </a:fld>
            <a:endParaRPr lang="en-US"/>
          </a:p>
        </p:txBody>
      </p:sp>
      <p:sp>
        <p:nvSpPr>
          <p:cNvPr id="3" name="Substituent subsol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4" name="Substituent număr diapozitiv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ținu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reptunghi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37918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Dreptunghi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u 1"/>
          <p:cNvSpPr>
            <a:spLocks noGrp="1"/>
          </p:cNvSpPr>
          <p:nvPr>
            <p:ph type="title" hasCustomPrompt="1"/>
          </p:nvPr>
        </p:nvSpPr>
        <p:spPr>
          <a:xfrm>
            <a:off x="8458200" y="607392"/>
            <a:ext cx="3161963" cy="1645920"/>
          </a:xfrm>
        </p:spPr>
        <p:txBody>
          <a:bodyPr rtlCol="0" anchor="b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</a:lstStyle>
          <a:p>
            <a:pPr rtl="0"/>
            <a:r>
              <a:rPr lang="ro" dirty="0"/>
              <a:t>Faceți clic pentru a</a:t>
            </a:r>
            <a:r>
              <a:rPr lang="en-US" dirty="0"/>
              <a:t> </a:t>
            </a:r>
            <a:r>
              <a:rPr lang="ro" dirty="0"/>
              <a:t>edita stilul de titlu coordonator</a:t>
            </a:r>
            <a:endParaRPr lang="en-US" dirty="0"/>
          </a:p>
        </p:txBody>
      </p:sp>
      <p:sp>
        <p:nvSpPr>
          <p:cNvPr id="3" name="Substituent conținut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 rtlCol="0"/>
          <a:lstStyle>
            <a:lvl1pPr>
              <a:defRPr sz="19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 sz="160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 sz="140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defRPr sz="140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defRPr sz="1400">
                <a:latin typeface="Calibri" panose="020F0502020204030204" pitchFamily="34" charset="0"/>
                <a:cs typeface="Calibri" panose="020F0502020204030204" pitchFamily="34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ro-RO"/>
              <a:t>Faceţi clic pentru a edita Master stiluri text</a:t>
            </a:r>
          </a:p>
          <a:p>
            <a:pPr lvl="1" rtl="0"/>
            <a:r>
              <a:rPr lang="ro-RO"/>
              <a:t>al doilea nivel</a:t>
            </a:r>
          </a:p>
          <a:p>
            <a:pPr lvl="2" rtl="0"/>
            <a:r>
              <a:rPr lang="ro-RO"/>
              <a:t>al treilea nivel</a:t>
            </a:r>
          </a:p>
          <a:p>
            <a:pPr lvl="3" rtl="0"/>
            <a:r>
              <a:rPr lang="ro-RO"/>
              <a:t>al patrulea nivel</a:t>
            </a:r>
          </a:p>
          <a:p>
            <a:pPr lvl="4" rtl="0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Substituent text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o-RO"/>
              <a:t>Faceţi clic pentru a edita Master stiluri text</a:t>
            </a:r>
          </a:p>
        </p:txBody>
      </p:sp>
      <p:sp>
        <p:nvSpPr>
          <p:cNvPr id="8" name="Substituent dată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4AB9A498-A2A6-4457-B172-3011A0D4D2BD}" type="datetime1">
              <a:rPr lang="ro-RO" smtClean="0"/>
              <a:t>11.12.2025</a:t>
            </a:fld>
            <a:endParaRPr lang="en-US"/>
          </a:p>
        </p:txBody>
      </p:sp>
      <p:sp>
        <p:nvSpPr>
          <p:cNvPr id="9" name="Substituent subsol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 rtlCol="0"/>
          <a:lstStyle>
            <a:lvl1pPr algn="l"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endParaRPr lang="en-US"/>
          </a:p>
        </p:txBody>
      </p:sp>
      <p:sp>
        <p:nvSpPr>
          <p:cNvPr id="11" name="Substituent număr diapozitiv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ine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reptunghi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ubstituent imagine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rtlCol="0" anchor="t"/>
          <a:lstStyle>
            <a:lvl1pPr marL="0" indent="0">
              <a:buNone/>
              <a:defRPr sz="32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o" dirty="0"/>
              <a:t>Faceți clic pe pictogramă pentru a adăuga o</a:t>
            </a:r>
            <a:r>
              <a:rPr lang="en-US" dirty="0"/>
              <a:t> </a:t>
            </a:r>
            <a:r>
              <a:rPr lang="ro" dirty="0"/>
              <a:t>imagine</a:t>
            </a:r>
            <a:endParaRPr lang="en-US" dirty="0"/>
          </a:p>
        </p:txBody>
      </p:sp>
      <p:sp>
        <p:nvSpPr>
          <p:cNvPr id="5" name="Substituent dată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rtlCol="0"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393B2E9D-C9EE-4F43-9276-0613AC4AE6E8}" type="datetime1">
              <a:rPr lang="ro-RO" smtClean="0"/>
              <a:t>11.12.2025</a:t>
            </a:fld>
            <a:endParaRPr lang="en-US" dirty="0"/>
          </a:p>
        </p:txBody>
      </p:sp>
      <p:sp>
        <p:nvSpPr>
          <p:cNvPr id="6" name="Substituent subsol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 rtlCol="0"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</a:lstStyle>
          <a:p>
            <a:pPr algn="l"/>
            <a:endParaRPr lang="ro-RO"/>
          </a:p>
        </p:txBody>
      </p:sp>
      <p:sp>
        <p:nvSpPr>
          <p:cNvPr id="7" name="Substituent număr diapozitiv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 rtlCol="0"/>
          <a:lstStyle>
            <a:lvl1pPr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Dreptunghi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u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rtlCol="0"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rtl="0"/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4" name="Substituent text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o-RO"/>
              <a:t>Faceţi clic pentru a edita Master stiluri text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Dreptunghi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Dreptunghi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Dreptunghi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Substituent titlu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ro"/>
              <a:t>Faceți clic pentru a edita stilul de titlu coordonator</a:t>
            </a:r>
            <a:endParaRPr lang="en-US" dirty="0"/>
          </a:p>
        </p:txBody>
      </p:sp>
      <p:sp>
        <p:nvSpPr>
          <p:cNvPr id="3" name="Substituent text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o"/>
              <a:t>Faceți clic pentru a edita stilurile de text coordonator</a:t>
            </a:r>
          </a:p>
          <a:p>
            <a:pPr lvl="1" rtl="0"/>
            <a:r>
              <a:rPr lang="ro"/>
              <a:t>Al doilea nivel</a:t>
            </a:r>
          </a:p>
          <a:p>
            <a:pPr lvl="2" rtl="0"/>
            <a:r>
              <a:rPr lang="ro"/>
              <a:t>Al treilea nivel</a:t>
            </a:r>
          </a:p>
          <a:p>
            <a:pPr lvl="3" rtl="0"/>
            <a:r>
              <a:rPr lang="ro"/>
              <a:t>Al patrulea nivel</a:t>
            </a:r>
          </a:p>
          <a:p>
            <a:pPr lvl="4" rtl="0"/>
            <a:r>
              <a:rPr lang="ro"/>
              <a:t>Al cincilea nivel</a:t>
            </a:r>
            <a:endParaRPr lang="en-US" dirty="0"/>
          </a:p>
        </p:txBody>
      </p:sp>
      <p:sp>
        <p:nvSpPr>
          <p:cNvPr id="4" name="Substituent dată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5BDCABB6-D211-4A3C-A8D0-30CDF488E3C0}" type="datetime1">
              <a:rPr lang="ro-RO" smtClean="0"/>
              <a:t>11.12.2025</a:t>
            </a:fld>
            <a:endParaRPr lang="en-US" dirty="0"/>
          </a:p>
        </p:txBody>
      </p:sp>
      <p:sp>
        <p:nvSpPr>
          <p:cNvPr id="5" name="Substituent subsol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ubstituent număr diapozitiv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  <p:sldLayoutId id="2147483664" r:id="rId10"/>
    <p:sldLayoutId id="2147483666" r:id="rId11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Calibri" panose="020F0502020204030204" pitchFamily="34" charset="0"/>
          <a:ea typeface="+mn-ea"/>
          <a:cs typeface="Calibri" panose="020F0502020204030204" pitchFamily="34" charset="0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paperswithcode.com/task/sentiment-analysis" TargetMode="External"/><Relationship Id="rId3" Type="http://schemas.openxmlformats.org/officeDocument/2006/relationships/hyperlink" Target="https://arxiv.org/abs/1810.04805" TargetMode="External"/><Relationship Id="rId7" Type="http://schemas.openxmlformats.org/officeDocument/2006/relationships/hyperlink" Target="https://scikit-learn.org/stable/modules/model_evaluation.html" TargetMode="External"/><Relationship Id="rId2" Type="http://schemas.openxmlformats.org/officeDocument/2006/relationships/hyperlink" Target="https://www.kaggle.com/datasets/crowdflower/twitter-airline-sentiment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docs.streamlit.io/" TargetMode="External"/><Relationship Id="rId5" Type="http://schemas.openxmlformats.org/officeDocument/2006/relationships/hyperlink" Target="https://huggingface.co/docs/transformers/index" TargetMode="External"/><Relationship Id="rId4" Type="http://schemas.openxmlformats.org/officeDocument/2006/relationships/hyperlink" Target="https://arxiv.org/abs/1910.01108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ine 5" descr="Siglă văzută de aproape&#10;&#10;Descriere generată automat">
            <a:extLst>
              <a:ext uri="{FF2B5EF4-FFF2-40B4-BE49-F238E27FC236}">
                <a16:creationId xmlns:a16="http://schemas.microsoft.com/office/drawing/2014/main" id="{8045422F-7258-40AC-BD2E-2469AA4489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82" name="Dreptunghi 81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84" name="Dreptunghi 83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u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25198" y="2613546"/>
            <a:ext cx="5992263" cy="1630907"/>
          </a:xfrm>
        </p:spPr>
        <p:txBody>
          <a:bodyPr rtlCol="0">
            <a:noAutofit/>
          </a:bodyPr>
          <a:lstStyle/>
          <a:p>
            <a:r>
              <a:rPr lang="ro-RO" sz="3600" dirty="0"/>
              <a:t>Analiză automată a sentimentelor în social media</a:t>
            </a:r>
            <a:endParaRPr lang="ro" sz="2400" dirty="0">
              <a:solidFill>
                <a:schemeClr val="tx1"/>
              </a:solidFill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006FF9A-82EA-76EB-6869-BC1DC73790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o-RO" altLang="ro-RO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Student: [Numele Tău]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o-RO" altLang="ro-RO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Grupa / Facultatea: [Grupa Ta]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1C38A96B-0B38-1661-E06F-32D0E13BA3C2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215669" y="5657671"/>
            <a:ext cx="2842445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o-RO" altLang="ro-RO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Student: Pasca Rares</a:t>
            </a:r>
          </a:p>
          <a:p>
            <a:pPr algn="l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kumimoji="0" lang="ro-RO" altLang="ro-RO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Grupa</a:t>
            </a:r>
            <a:r>
              <a:rPr lang="ro-RO" altLang="ro-RO" b="1" dirty="0">
                <a:solidFill>
                  <a:schemeClr val="bg1"/>
                </a:solidFill>
                <a:latin typeface="Arial" panose="020B0604020202020204" pitchFamily="34" charset="0"/>
              </a:rPr>
              <a:t>: 1631B</a:t>
            </a:r>
            <a:r>
              <a:rPr kumimoji="0" lang="ro-RO" altLang="ro-RO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o-RO" altLang="ro-RO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Facultatea: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ro-RO" altLang="ro-RO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42807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EAD49409-787D-D49D-895B-A5B4A59DC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Limitări și direcții viitoare</a:t>
            </a:r>
          </a:p>
        </p:txBody>
      </p:sp>
      <p:sp>
        <p:nvSpPr>
          <p:cNvPr id="3" name="Substituent dată 2">
            <a:extLst>
              <a:ext uri="{FF2B5EF4-FFF2-40B4-BE49-F238E27FC236}">
                <a16:creationId xmlns:a16="http://schemas.microsoft.com/office/drawing/2014/main" id="{3206968C-E4EF-6AA2-1A87-59E747264E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E57A5DE-D174-4952-896B-0162FA9FE363}" type="datetime1">
              <a:rPr lang="ro-RO" smtClean="0"/>
              <a:t>11.12.2025</a:t>
            </a:fld>
            <a:endParaRPr lang="en-US"/>
          </a:p>
        </p:txBody>
      </p:sp>
      <p:sp>
        <p:nvSpPr>
          <p:cNvPr id="5" name="CasetăText 4">
            <a:extLst>
              <a:ext uri="{FF2B5EF4-FFF2-40B4-BE49-F238E27FC236}">
                <a16:creationId xmlns:a16="http://schemas.microsoft.com/office/drawing/2014/main" id="{AF2BC390-6E5E-2783-3B9B-87D9BE32C6E5}"/>
              </a:ext>
            </a:extLst>
          </p:cNvPr>
          <p:cNvSpPr txBox="1"/>
          <p:nvPr/>
        </p:nvSpPr>
        <p:spPr>
          <a:xfrm>
            <a:off x="1496292" y="2001995"/>
            <a:ext cx="9243752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o-RO" dirty="0"/>
              <a:t>Limitări actuale:</a:t>
            </a:r>
          </a:p>
          <a:p>
            <a:r>
              <a:rPr lang="ro-RO" dirty="0"/>
              <a:t>Sarcasmul: Modelul uneori confundă sarcasmul subtil (ex: "Mulțumesc că m-ați ținut 4 ore în ploaie").</a:t>
            </a:r>
          </a:p>
          <a:p>
            <a:r>
              <a:rPr lang="ro-RO" dirty="0"/>
              <a:t>Limba: Funcționează doar pentru limba engleză.</a:t>
            </a:r>
          </a:p>
          <a:p>
            <a:endParaRPr lang="ro-RO" dirty="0"/>
          </a:p>
          <a:p>
            <a:r>
              <a:rPr lang="ro-RO" dirty="0"/>
              <a:t>Direcții viitoare:</a:t>
            </a:r>
          </a:p>
          <a:p>
            <a:r>
              <a:rPr lang="ro-RO" dirty="0"/>
              <a:t>Extinderea pentru limba română (folosind BERT-</a:t>
            </a:r>
            <a:r>
              <a:rPr lang="ro-RO" dirty="0" err="1"/>
              <a:t>multilingual</a:t>
            </a:r>
            <a:r>
              <a:rPr lang="ro-RO" dirty="0"/>
              <a:t>).</a:t>
            </a:r>
          </a:p>
          <a:p>
            <a:r>
              <a:rPr lang="ro-RO" dirty="0"/>
              <a:t>Analiza </a:t>
            </a:r>
            <a:r>
              <a:rPr lang="ro-RO" dirty="0" err="1"/>
              <a:t>emoji</a:t>
            </a:r>
            <a:r>
              <a:rPr lang="ro-RO" dirty="0"/>
              <a:t>-urilor ca indicatori de sentiment.</a:t>
            </a:r>
          </a:p>
          <a:p>
            <a:r>
              <a:rPr lang="ro-RO" dirty="0"/>
              <a:t>Colectarea datelor în timp real direct de pe </a:t>
            </a:r>
            <a:r>
              <a:rPr lang="ro-RO" dirty="0" err="1"/>
              <a:t>Twitter</a:t>
            </a:r>
            <a:r>
              <a:rPr lang="ro-RO" dirty="0"/>
              <a:t> API.</a:t>
            </a:r>
          </a:p>
        </p:txBody>
      </p:sp>
    </p:spTree>
    <p:extLst>
      <p:ext uri="{BB962C8B-B14F-4D97-AF65-F5344CB8AC3E}">
        <p14:creationId xmlns:p14="http://schemas.microsoft.com/office/powerpoint/2010/main" val="2624106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CD803329-87D1-5FF7-34C3-B52DF5609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5760" y="659219"/>
            <a:ext cx="10058400" cy="1371600"/>
          </a:xfrm>
        </p:spPr>
        <p:txBody>
          <a:bodyPr/>
          <a:lstStyle/>
          <a:p>
            <a:r>
              <a:rPr lang="ro-RO" dirty="0"/>
              <a:t>Concluzii</a:t>
            </a:r>
          </a:p>
        </p:txBody>
      </p:sp>
      <p:sp>
        <p:nvSpPr>
          <p:cNvPr id="3" name="Substituent dată 2">
            <a:extLst>
              <a:ext uri="{FF2B5EF4-FFF2-40B4-BE49-F238E27FC236}">
                <a16:creationId xmlns:a16="http://schemas.microsoft.com/office/drawing/2014/main" id="{B8481D1F-955C-B764-4078-1B17702B4C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E57A5DE-D174-4952-896B-0162FA9FE363}" type="datetime1">
              <a:rPr lang="ro-RO" smtClean="0"/>
              <a:t>11.12.2025</a:t>
            </a:fld>
            <a:endParaRPr lang="en-US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54378844-8CA2-12D3-B545-6F89515227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7650" y="2274838"/>
            <a:ext cx="10058400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o-RO" altLang="ro-R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Utilizarea arhitecturilor </a:t>
            </a:r>
            <a:r>
              <a:rPr kumimoji="0" lang="ro-RO" altLang="ro-RO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Transformer</a:t>
            </a:r>
            <a:r>
              <a:rPr kumimoji="0" lang="ro-RO" altLang="ro-RO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(BERT)</a:t>
            </a:r>
            <a:r>
              <a:rPr kumimoji="0" lang="ro-RO" altLang="ro-R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aduce o îmbunătățire semnificativă a preciziei față de metodele statistice vechi.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ro-RO" altLang="ro-RO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o-RO" altLang="ro-R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Sistemul realizat este complet funcțional și poate fi utilizat de o companie pentru a monitoriza feedback-</a:t>
            </a:r>
            <a:r>
              <a:rPr kumimoji="0" lang="ro-RO" altLang="ro-RO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ul</a:t>
            </a:r>
            <a:r>
              <a:rPr kumimoji="0" lang="ro-RO" altLang="ro-R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clienților.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ro-RO" altLang="ro-RO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o-RO" altLang="ro-R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Analiza erorilor a demonstrat că AI-</a:t>
            </a:r>
            <a:r>
              <a:rPr kumimoji="0" lang="ro-RO" altLang="ro-RO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ul</a:t>
            </a:r>
            <a:r>
              <a:rPr kumimoji="0" lang="ro-RO" altLang="ro-R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"înțelege" contextul, dar mai are dificultăți la nuanțele umane fine (ironia).</a:t>
            </a:r>
          </a:p>
        </p:txBody>
      </p:sp>
    </p:spTree>
    <p:extLst>
      <p:ext uri="{BB962C8B-B14F-4D97-AF65-F5344CB8AC3E}">
        <p14:creationId xmlns:p14="http://schemas.microsoft.com/office/powerpoint/2010/main" val="10238917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5447F71B-36B3-C437-CBF8-0622CC04D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Bibliografie</a:t>
            </a:r>
          </a:p>
        </p:txBody>
      </p:sp>
      <p:sp>
        <p:nvSpPr>
          <p:cNvPr id="3" name="Substituent dată 2">
            <a:extLst>
              <a:ext uri="{FF2B5EF4-FFF2-40B4-BE49-F238E27FC236}">
                <a16:creationId xmlns:a16="http://schemas.microsoft.com/office/drawing/2014/main" id="{F5696645-B202-5786-6880-CA46B2D5D1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E57A5DE-D174-4952-896B-0162FA9FE363}" type="datetime1">
              <a:rPr lang="ro-RO" smtClean="0"/>
              <a:t>11.12.2025</a:t>
            </a:fld>
            <a:endParaRPr lang="en-US"/>
          </a:p>
        </p:txBody>
      </p:sp>
      <p:sp>
        <p:nvSpPr>
          <p:cNvPr id="5" name="CasetăText 4">
            <a:extLst>
              <a:ext uri="{FF2B5EF4-FFF2-40B4-BE49-F238E27FC236}">
                <a16:creationId xmlns:a16="http://schemas.microsoft.com/office/drawing/2014/main" id="{D2EDF5A6-8CDF-339E-A993-F42F0649264F}"/>
              </a:ext>
            </a:extLst>
          </p:cNvPr>
          <p:cNvSpPr txBox="1"/>
          <p:nvPr/>
        </p:nvSpPr>
        <p:spPr>
          <a:xfrm>
            <a:off x="1066800" y="2262093"/>
            <a:ext cx="840832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o-RO" dirty="0">
                <a:hlinkClick r:id="rId2"/>
              </a:rPr>
              <a:t>https://www.kaggle.com/datasets/crowdflower/twitter-airline-sentiment</a:t>
            </a:r>
            <a:endParaRPr lang="ro-RO" dirty="0"/>
          </a:p>
          <a:p>
            <a:endParaRPr lang="ro-RO" dirty="0"/>
          </a:p>
        </p:txBody>
      </p:sp>
      <p:sp>
        <p:nvSpPr>
          <p:cNvPr id="7" name="CasetăText 6">
            <a:extLst>
              <a:ext uri="{FF2B5EF4-FFF2-40B4-BE49-F238E27FC236}">
                <a16:creationId xmlns:a16="http://schemas.microsoft.com/office/drawing/2014/main" id="{C2EBBA92-8E99-DA80-DE13-E495B9A6083E}"/>
              </a:ext>
            </a:extLst>
          </p:cNvPr>
          <p:cNvSpPr txBox="1"/>
          <p:nvPr/>
        </p:nvSpPr>
        <p:spPr>
          <a:xfrm>
            <a:off x="1163566" y="2833157"/>
            <a:ext cx="609322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o-RO" dirty="0">
                <a:hlinkClick r:id="rId3"/>
              </a:rPr>
              <a:t>https://arxiv.org/abs/1810.04805</a:t>
            </a:r>
            <a:endParaRPr lang="ro-RO" dirty="0"/>
          </a:p>
          <a:p>
            <a:endParaRPr lang="ro-RO" dirty="0"/>
          </a:p>
        </p:txBody>
      </p:sp>
      <p:sp>
        <p:nvSpPr>
          <p:cNvPr id="11" name="CasetăText 10">
            <a:extLst>
              <a:ext uri="{FF2B5EF4-FFF2-40B4-BE49-F238E27FC236}">
                <a16:creationId xmlns:a16="http://schemas.microsoft.com/office/drawing/2014/main" id="{DDE78E94-11F3-4A03-E03F-2F933B6090C0}"/>
              </a:ext>
            </a:extLst>
          </p:cNvPr>
          <p:cNvSpPr txBox="1"/>
          <p:nvPr/>
        </p:nvSpPr>
        <p:spPr>
          <a:xfrm>
            <a:off x="1163566" y="3378285"/>
            <a:ext cx="609322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o-RO" dirty="0">
                <a:hlinkClick r:id="rId4"/>
              </a:rPr>
              <a:t>https://arxiv.org/abs/1910.01108</a:t>
            </a:r>
            <a:endParaRPr lang="ro-RO" dirty="0"/>
          </a:p>
          <a:p>
            <a:endParaRPr lang="ro-RO" dirty="0"/>
          </a:p>
        </p:txBody>
      </p:sp>
      <p:sp>
        <p:nvSpPr>
          <p:cNvPr id="13" name="CasetăText 12">
            <a:extLst>
              <a:ext uri="{FF2B5EF4-FFF2-40B4-BE49-F238E27FC236}">
                <a16:creationId xmlns:a16="http://schemas.microsoft.com/office/drawing/2014/main" id="{52BCE769-C902-27C8-F1C2-F5DBDFD6DBE3}"/>
              </a:ext>
            </a:extLst>
          </p:cNvPr>
          <p:cNvSpPr txBox="1"/>
          <p:nvPr/>
        </p:nvSpPr>
        <p:spPr>
          <a:xfrm>
            <a:off x="1066800" y="3949349"/>
            <a:ext cx="609322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o-RO" dirty="0">
                <a:hlinkClick r:id="rId5"/>
              </a:rPr>
              <a:t>https://huggingface.co/docs/transformers/index</a:t>
            </a:r>
            <a:endParaRPr lang="ro-RO" dirty="0"/>
          </a:p>
          <a:p>
            <a:endParaRPr lang="ro-RO" dirty="0"/>
          </a:p>
        </p:txBody>
      </p:sp>
      <p:sp>
        <p:nvSpPr>
          <p:cNvPr id="15" name="CasetăText 14">
            <a:extLst>
              <a:ext uri="{FF2B5EF4-FFF2-40B4-BE49-F238E27FC236}">
                <a16:creationId xmlns:a16="http://schemas.microsoft.com/office/drawing/2014/main" id="{BCF930BD-5C4C-47DE-3B16-16D0F23B9117}"/>
              </a:ext>
            </a:extLst>
          </p:cNvPr>
          <p:cNvSpPr txBox="1"/>
          <p:nvPr/>
        </p:nvSpPr>
        <p:spPr>
          <a:xfrm>
            <a:off x="1066800" y="4494477"/>
            <a:ext cx="609322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o-RO" dirty="0">
                <a:hlinkClick r:id="rId6"/>
              </a:rPr>
              <a:t>https://docs.streamlit.io/</a:t>
            </a:r>
            <a:endParaRPr lang="ro-RO" dirty="0"/>
          </a:p>
          <a:p>
            <a:endParaRPr lang="ro-RO" dirty="0"/>
          </a:p>
        </p:txBody>
      </p:sp>
      <p:sp>
        <p:nvSpPr>
          <p:cNvPr id="17" name="CasetăText 16">
            <a:extLst>
              <a:ext uri="{FF2B5EF4-FFF2-40B4-BE49-F238E27FC236}">
                <a16:creationId xmlns:a16="http://schemas.microsoft.com/office/drawing/2014/main" id="{70F96786-6D10-FDDE-11EB-0D84CEE783B4}"/>
              </a:ext>
            </a:extLst>
          </p:cNvPr>
          <p:cNvSpPr txBox="1"/>
          <p:nvPr/>
        </p:nvSpPr>
        <p:spPr>
          <a:xfrm>
            <a:off x="1066800" y="4964338"/>
            <a:ext cx="749392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o-RO" dirty="0">
                <a:hlinkClick r:id="rId7"/>
              </a:rPr>
              <a:t>https://scikit-learn.org/stable/modules/model_evaluation.html</a:t>
            </a:r>
            <a:endParaRPr lang="ro-RO" dirty="0"/>
          </a:p>
          <a:p>
            <a:endParaRPr lang="ro-RO" dirty="0"/>
          </a:p>
        </p:txBody>
      </p:sp>
      <p:sp>
        <p:nvSpPr>
          <p:cNvPr id="19" name="CasetăText 18">
            <a:extLst>
              <a:ext uri="{FF2B5EF4-FFF2-40B4-BE49-F238E27FC236}">
                <a16:creationId xmlns:a16="http://schemas.microsoft.com/office/drawing/2014/main" id="{7C75DAFB-3C39-43D8-9ED3-170947E17DB4}"/>
              </a:ext>
            </a:extLst>
          </p:cNvPr>
          <p:cNvSpPr txBox="1"/>
          <p:nvPr/>
        </p:nvSpPr>
        <p:spPr>
          <a:xfrm>
            <a:off x="1066800" y="5388709"/>
            <a:ext cx="609322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o-RO" dirty="0">
                <a:hlinkClick r:id="rId8"/>
              </a:rPr>
              <a:t>https://paperswithcode.com/task/sentiment-analysis</a:t>
            </a:r>
            <a:endParaRPr lang="ro-RO" dirty="0"/>
          </a:p>
          <a:p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12878304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7809" y="203796"/>
            <a:ext cx="10058400" cy="1371600"/>
          </a:xfrm>
        </p:spPr>
        <p:txBody>
          <a:bodyPr rtlCol="0">
            <a:normAutofit/>
          </a:bodyPr>
          <a:lstStyle/>
          <a:p>
            <a:pPr algn="ctr" rtl="0"/>
            <a:r>
              <a:rPr lang="ro" dirty="0"/>
              <a:t>Cuprins</a:t>
            </a:r>
          </a:p>
        </p:txBody>
      </p:sp>
      <p:pic>
        <p:nvPicPr>
          <p:cNvPr id="3" name="Imagine 2">
            <a:extLst>
              <a:ext uri="{FF2B5EF4-FFF2-40B4-BE49-F238E27FC236}">
                <a16:creationId xmlns:a16="http://schemas.microsoft.com/office/drawing/2014/main" id="{20576951-D469-F4BE-F042-80AF874ADD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502" y="1379389"/>
            <a:ext cx="805275" cy="805275"/>
          </a:xfrm>
          <a:prstGeom prst="rect">
            <a:avLst/>
          </a:prstGeom>
        </p:spPr>
      </p:pic>
      <p:pic>
        <p:nvPicPr>
          <p:cNvPr id="4" name="Imagine 3">
            <a:extLst>
              <a:ext uri="{FF2B5EF4-FFF2-40B4-BE49-F238E27FC236}">
                <a16:creationId xmlns:a16="http://schemas.microsoft.com/office/drawing/2014/main" id="{3BCED98C-DB63-1D6C-8853-67380CB5DC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502" y="2384773"/>
            <a:ext cx="805275" cy="805275"/>
          </a:xfrm>
          <a:prstGeom prst="rect">
            <a:avLst/>
          </a:prstGeom>
        </p:spPr>
      </p:pic>
      <p:pic>
        <p:nvPicPr>
          <p:cNvPr id="6" name="Imagine 5">
            <a:extLst>
              <a:ext uri="{FF2B5EF4-FFF2-40B4-BE49-F238E27FC236}">
                <a16:creationId xmlns:a16="http://schemas.microsoft.com/office/drawing/2014/main" id="{29CA3D32-B7A0-F8ED-899E-541B5A7A36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502" y="3428999"/>
            <a:ext cx="805275" cy="805275"/>
          </a:xfrm>
          <a:prstGeom prst="rect">
            <a:avLst/>
          </a:prstGeom>
        </p:spPr>
      </p:pic>
      <p:pic>
        <p:nvPicPr>
          <p:cNvPr id="7" name="Imagine 6">
            <a:extLst>
              <a:ext uri="{FF2B5EF4-FFF2-40B4-BE49-F238E27FC236}">
                <a16:creationId xmlns:a16="http://schemas.microsoft.com/office/drawing/2014/main" id="{39086460-2E00-1747-F093-EBC6F565A6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502" y="4473225"/>
            <a:ext cx="805275" cy="805275"/>
          </a:xfrm>
          <a:prstGeom prst="rect">
            <a:avLst/>
          </a:prstGeom>
        </p:spPr>
      </p:pic>
      <p:sp>
        <p:nvSpPr>
          <p:cNvPr id="8" name="CasetăText 7">
            <a:extLst>
              <a:ext uri="{FF2B5EF4-FFF2-40B4-BE49-F238E27FC236}">
                <a16:creationId xmlns:a16="http://schemas.microsoft.com/office/drawing/2014/main" id="{73BAEFB2-165C-C914-0C80-4DFF92409E13}"/>
              </a:ext>
            </a:extLst>
          </p:cNvPr>
          <p:cNvSpPr txBox="1"/>
          <p:nvPr/>
        </p:nvSpPr>
        <p:spPr>
          <a:xfrm>
            <a:off x="1085238" y="2602744"/>
            <a:ext cx="2918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b="1" dirty="0"/>
              <a:t>2</a:t>
            </a:r>
          </a:p>
        </p:txBody>
      </p:sp>
      <p:pic>
        <p:nvPicPr>
          <p:cNvPr id="9" name="Imagine 8">
            <a:extLst>
              <a:ext uri="{FF2B5EF4-FFF2-40B4-BE49-F238E27FC236}">
                <a16:creationId xmlns:a16="http://schemas.microsoft.com/office/drawing/2014/main" id="{D41B88D4-53DE-DF5C-B722-69EC01528A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7809" y="1528851"/>
            <a:ext cx="640297" cy="499915"/>
          </a:xfrm>
          <a:prstGeom prst="rect">
            <a:avLst/>
          </a:prstGeom>
        </p:spPr>
      </p:pic>
      <p:sp>
        <p:nvSpPr>
          <p:cNvPr id="12" name="CasetăText 11">
            <a:extLst>
              <a:ext uri="{FF2B5EF4-FFF2-40B4-BE49-F238E27FC236}">
                <a16:creationId xmlns:a16="http://schemas.microsoft.com/office/drawing/2014/main" id="{872FCADA-2C13-392F-A6B7-4316CDA5AADB}"/>
              </a:ext>
            </a:extLst>
          </p:cNvPr>
          <p:cNvSpPr txBox="1"/>
          <p:nvPr/>
        </p:nvSpPr>
        <p:spPr>
          <a:xfrm>
            <a:off x="1066800" y="3646970"/>
            <a:ext cx="2918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b="1" dirty="0"/>
              <a:t>3</a:t>
            </a:r>
          </a:p>
        </p:txBody>
      </p:sp>
      <p:sp>
        <p:nvSpPr>
          <p:cNvPr id="13" name="CasetăText 12">
            <a:extLst>
              <a:ext uri="{FF2B5EF4-FFF2-40B4-BE49-F238E27FC236}">
                <a16:creationId xmlns:a16="http://schemas.microsoft.com/office/drawing/2014/main" id="{0306758D-E4F9-CA5D-8436-A7331A7ABD10}"/>
              </a:ext>
            </a:extLst>
          </p:cNvPr>
          <p:cNvSpPr txBox="1"/>
          <p:nvPr/>
        </p:nvSpPr>
        <p:spPr>
          <a:xfrm>
            <a:off x="1066800" y="4636086"/>
            <a:ext cx="273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b="1" dirty="0"/>
              <a:t>4</a:t>
            </a:r>
          </a:p>
        </p:txBody>
      </p:sp>
      <p:sp>
        <p:nvSpPr>
          <p:cNvPr id="16" name="CasetăText 15">
            <a:extLst>
              <a:ext uri="{FF2B5EF4-FFF2-40B4-BE49-F238E27FC236}">
                <a16:creationId xmlns:a16="http://schemas.microsoft.com/office/drawing/2014/main" id="{E6018676-EA5F-406E-9F80-175F89ABB0B6}"/>
              </a:ext>
            </a:extLst>
          </p:cNvPr>
          <p:cNvSpPr txBox="1"/>
          <p:nvPr/>
        </p:nvSpPr>
        <p:spPr>
          <a:xfrm>
            <a:off x="2144684" y="1528851"/>
            <a:ext cx="4172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/>
              <a:t>Descriere generală a problemei</a:t>
            </a:r>
          </a:p>
        </p:txBody>
      </p:sp>
      <p:sp>
        <p:nvSpPr>
          <p:cNvPr id="17" name="CasetăText 16">
            <a:extLst>
              <a:ext uri="{FF2B5EF4-FFF2-40B4-BE49-F238E27FC236}">
                <a16:creationId xmlns:a16="http://schemas.microsoft.com/office/drawing/2014/main" id="{C387E669-BC02-B5AD-DB13-BEFE91C26F43}"/>
              </a:ext>
            </a:extLst>
          </p:cNvPr>
          <p:cNvSpPr txBox="1"/>
          <p:nvPr/>
        </p:nvSpPr>
        <p:spPr>
          <a:xfrm>
            <a:off x="2144684" y="2475965"/>
            <a:ext cx="37074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/>
              <a:t>Scopul proiectului</a:t>
            </a:r>
          </a:p>
        </p:txBody>
      </p:sp>
      <p:sp>
        <p:nvSpPr>
          <p:cNvPr id="18" name="CasetăText 17">
            <a:extLst>
              <a:ext uri="{FF2B5EF4-FFF2-40B4-BE49-F238E27FC236}">
                <a16:creationId xmlns:a16="http://schemas.microsoft.com/office/drawing/2014/main" id="{EE44DE15-9DB0-30EF-7874-5000A418A112}"/>
              </a:ext>
            </a:extLst>
          </p:cNvPr>
          <p:cNvSpPr txBox="1"/>
          <p:nvPr/>
        </p:nvSpPr>
        <p:spPr>
          <a:xfrm>
            <a:off x="2144684" y="3643372"/>
            <a:ext cx="22943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 err="1"/>
              <a:t>Dataset</a:t>
            </a:r>
            <a:r>
              <a:rPr lang="ro-RO" dirty="0"/>
              <a:t> utilizat</a:t>
            </a:r>
          </a:p>
        </p:txBody>
      </p:sp>
      <p:sp>
        <p:nvSpPr>
          <p:cNvPr id="19" name="CasetăText 18">
            <a:extLst>
              <a:ext uri="{FF2B5EF4-FFF2-40B4-BE49-F238E27FC236}">
                <a16:creationId xmlns:a16="http://schemas.microsoft.com/office/drawing/2014/main" id="{DF2B0C4D-46EC-D3BD-E117-50A8E7F65410}"/>
              </a:ext>
            </a:extLst>
          </p:cNvPr>
          <p:cNvSpPr txBox="1"/>
          <p:nvPr/>
        </p:nvSpPr>
        <p:spPr>
          <a:xfrm>
            <a:off x="2144684" y="4695800"/>
            <a:ext cx="28097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/>
              <a:t>Preprocesare date</a:t>
            </a:r>
          </a:p>
        </p:txBody>
      </p:sp>
      <p:pic>
        <p:nvPicPr>
          <p:cNvPr id="20" name="Imagine 19">
            <a:extLst>
              <a:ext uri="{FF2B5EF4-FFF2-40B4-BE49-F238E27FC236}">
                <a16:creationId xmlns:a16="http://schemas.microsoft.com/office/drawing/2014/main" id="{D618F873-5681-1936-628A-119BBF9F34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586" y="5478611"/>
            <a:ext cx="804742" cy="804742"/>
          </a:xfrm>
          <a:prstGeom prst="rect">
            <a:avLst/>
          </a:prstGeom>
        </p:spPr>
      </p:pic>
      <p:sp>
        <p:nvSpPr>
          <p:cNvPr id="21" name="CasetăText 20">
            <a:extLst>
              <a:ext uri="{FF2B5EF4-FFF2-40B4-BE49-F238E27FC236}">
                <a16:creationId xmlns:a16="http://schemas.microsoft.com/office/drawing/2014/main" id="{A4DB565A-227C-F1A9-7B56-66D2BD868EC6}"/>
              </a:ext>
            </a:extLst>
          </p:cNvPr>
          <p:cNvSpPr txBox="1"/>
          <p:nvPr/>
        </p:nvSpPr>
        <p:spPr>
          <a:xfrm>
            <a:off x="1085238" y="5718547"/>
            <a:ext cx="273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b="1" dirty="0"/>
              <a:t>5</a:t>
            </a:r>
          </a:p>
        </p:txBody>
      </p:sp>
      <p:sp>
        <p:nvSpPr>
          <p:cNvPr id="22" name="CasetăText 21">
            <a:extLst>
              <a:ext uri="{FF2B5EF4-FFF2-40B4-BE49-F238E27FC236}">
                <a16:creationId xmlns:a16="http://schemas.microsoft.com/office/drawing/2014/main" id="{1195BC47-144A-A1AB-3062-54BCA93C026C}"/>
              </a:ext>
            </a:extLst>
          </p:cNvPr>
          <p:cNvSpPr txBox="1"/>
          <p:nvPr/>
        </p:nvSpPr>
        <p:spPr>
          <a:xfrm>
            <a:off x="2144683" y="5718547"/>
            <a:ext cx="4172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/>
              <a:t>Metodologie / Arhitectură model AI</a:t>
            </a:r>
          </a:p>
        </p:txBody>
      </p:sp>
      <p:pic>
        <p:nvPicPr>
          <p:cNvPr id="23" name="Imagine 22">
            <a:extLst>
              <a:ext uri="{FF2B5EF4-FFF2-40B4-BE49-F238E27FC236}">
                <a16:creationId xmlns:a16="http://schemas.microsoft.com/office/drawing/2014/main" id="{7861F702-F28B-2F59-5CFB-2A6A5C7BF8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45368" y="510692"/>
            <a:ext cx="804742" cy="804742"/>
          </a:xfrm>
          <a:prstGeom prst="rect">
            <a:avLst/>
          </a:prstGeom>
        </p:spPr>
      </p:pic>
      <p:sp>
        <p:nvSpPr>
          <p:cNvPr id="24" name="CasetăText 23">
            <a:extLst>
              <a:ext uri="{FF2B5EF4-FFF2-40B4-BE49-F238E27FC236}">
                <a16:creationId xmlns:a16="http://schemas.microsoft.com/office/drawing/2014/main" id="{F56F72A6-D2FD-DA4C-27D9-89F6C1089E22}"/>
              </a:ext>
            </a:extLst>
          </p:cNvPr>
          <p:cNvSpPr txBox="1"/>
          <p:nvPr/>
        </p:nvSpPr>
        <p:spPr>
          <a:xfrm>
            <a:off x="7789797" y="728397"/>
            <a:ext cx="315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b="1" dirty="0"/>
              <a:t>7</a:t>
            </a:r>
          </a:p>
        </p:txBody>
      </p:sp>
      <p:sp>
        <p:nvSpPr>
          <p:cNvPr id="25" name="CasetăText 24">
            <a:extLst>
              <a:ext uri="{FF2B5EF4-FFF2-40B4-BE49-F238E27FC236}">
                <a16:creationId xmlns:a16="http://schemas.microsoft.com/office/drawing/2014/main" id="{1E6165E6-BC3A-60C9-2912-D57D00C87B91}"/>
              </a:ext>
            </a:extLst>
          </p:cNvPr>
          <p:cNvSpPr txBox="1"/>
          <p:nvPr/>
        </p:nvSpPr>
        <p:spPr>
          <a:xfrm>
            <a:off x="8711394" y="661371"/>
            <a:ext cx="2387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/>
              <a:t>Metrici și rezultate</a:t>
            </a:r>
          </a:p>
        </p:txBody>
      </p:sp>
      <p:pic>
        <p:nvPicPr>
          <p:cNvPr id="28" name="Imagine 27">
            <a:extLst>
              <a:ext uri="{FF2B5EF4-FFF2-40B4-BE49-F238E27FC236}">
                <a16:creationId xmlns:a16="http://schemas.microsoft.com/office/drawing/2014/main" id="{35347383-75EB-60E9-00DB-E5B7DAF3A2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45368" y="1594891"/>
            <a:ext cx="804742" cy="804742"/>
          </a:xfrm>
          <a:prstGeom prst="rect">
            <a:avLst/>
          </a:prstGeom>
        </p:spPr>
      </p:pic>
      <p:pic>
        <p:nvPicPr>
          <p:cNvPr id="29" name="Imagine 28">
            <a:extLst>
              <a:ext uri="{FF2B5EF4-FFF2-40B4-BE49-F238E27FC236}">
                <a16:creationId xmlns:a16="http://schemas.microsoft.com/office/drawing/2014/main" id="{DBF645AB-C359-526E-39E2-39E32E6500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45368" y="2596040"/>
            <a:ext cx="804742" cy="804742"/>
          </a:xfrm>
          <a:prstGeom prst="rect">
            <a:avLst/>
          </a:prstGeom>
        </p:spPr>
      </p:pic>
      <p:pic>
        <p:nvPicPr>
          <p:cNvPr id="30" name="Imagine 29">
            <a:extLst>
              <a:ext uri="{FF2B5EF4-FFF2-40B4-BE49-F238E27FC236}">
                <a16:creationId xmlns:a16="http://schemas.microsoft.com/office/drawing/2014/main" id="{DA9345C9-ADF7-0069-800E-E027346DD9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45368" y="3571258"/>
            <a:ext cx="804742" cy="804742"/>
          </a:xfrm>
          <a:prstGeom prst="rect">
            <a:avLst/>
          </a:prstGeom>
        </p:spPr>
      </p:pic>
      <p:pic>
        <p:nvPicPr>
          <p:cNvPr id="31" name="Imagine 30">
            <a:extLst>
              <a:ext uri="{FF2B5EF4-FFF2-40B4-BE49-F238E27FC236}">
                <a16:creationId xmlns:a16="http://schemas.microsoft.com/office/drawing/2014/main" id="{4F000045-0127-8720-13A4-8BBC18AD1F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0727" y="4552847"/>
            <a:ext cx="804742" cy="804742"/>
          </a:xfrm>
          <a:prstGeom prst="rect">
            <a:avLst/>
          </a:prstGeom>
        </p:spPr>
      </p:pic>
      <p:sp>
        <p:nvSpPr>
          <p:cNvPr id="33" name="CasetăText 32">
            <a:extLst>
              <a:ext uri="{FF2B5EF4-FFF2-40B4-BE49-F238E27FC236}">
                <a16:creationId xmlns:a16="http://schemas.microsoft.com/office/drawing/2014/main" id="{ABF7F73A-498A-C0CD-D381-FB98A3CC4223}"/>
              </a:ext>
            </a:extLst>
          </p:cNvPr>
          <p:cNvSpPr txBox="1"/>
          <p:nvPr/>
        </p:nvSpPr>
        <p:spPr>
          <a:xfrm>
            <a:off x="8711394" y="1713517"/>
            <a:ext cx="28432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/>
              <a:t>Testări și demonstrații</a:t>
            </a:r>
          </a:p>
        </p:txBody>
      </p:sp>
      <p:sp>
        <p:nvSpPr>
          <p:cNvPr id="34" name="CasetăText 33">
            <a:extLst>
              <a:ext uri="{FF2B5EF4-FFF2-40B4-BE49-F238E27FC236}">
                <a16:creationId xmlns:a16="http://schemas.microsoft.com/office/drawing/2014/main" id="{610BD1C9-C418-8545-06A6-13FFEAF3EADD}"/>
              </a:ext>
            </a:extLst>
          </p:cNvPr>
          <p:cNvSpPr txBox="1"/>
          <p:nvPr/>
        </p:nvSpPr>
        <p:spPr>
          <a:xfrm>
            <a:off x="8711394" y="2694789"/>
            <a:ext cx="34806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/>
              <a:t>Limitări și direcții viitoare</a:t>
            </a:r>
          </a:p>
        </p:txBody>
      </p:sp>
      <p:sp>
        <p:nvSpPr>
          <p:cNvPr id="35" name="CasetăText 34">
            <a:extLst>
              <a:ext uri="{FF2B5EF4-FFF2-40B4-BE49-F238E27FC236}">
                <a16:creationId xmlns:a16="http://schemas.microsoft.com/office/drawing/2014/main" id="{ED2F1377-02CE-C56A-37B4-3FEB0A458121}"/>
              </a:ext>
            </a:extLst>
          </p:cNvPr>
          <p:cNvSpPr txBox="1"/>
          <p:nvPr/>
        </p:nvSpPr>
        <p:spPr>
          <a:xfrm>
            <a:off x="8840413" y="3777400"/>
            <a:ext cx="2413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/>
              <a:t>Concluzii</a:t>
            </a:r>
          </a:p>
        </p:txBody>
      </p:sp>
      <p:sp>
        <p:nvSpPr>
          <p:cNvPr id="36" name="CasetăText 35">
            <a:extLst>
              <a:ext uri="{FF2B5EF4-FFF2-40B4-BE49-F238E27FC236}">
                <a16:creationId xmlns:a16="http://schemas.microsoft.com/office/drawing/2014/main" id="{20D5D632-3690-ECF2-5188-D642C8C2A943}"/>
              </a:ext>
            </a:extLst>
          </p:cNvPr>
          <p:cNvSpPr txBox="1"/>
          <p:nvPr/>
        </p:nvSpPr>
        <p:spPr>
          <a:xfrm>
            <a:off x="8735539" y="4695170"/>
            <a:ext cx="21357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/>
              <a:t>Bibliografie</a:t>
            </a:r>
          </a:p>
        </p:txBody>
      </p:sp>
      <p:sp>
        <p:nvSpPr>
          <p:cNvPr id="37" name="CasetăText 36">
            <a:extLst>
              <a:ext uri="{FF2B5EF4-FFF2-40B4-BE49-F238E27FC236}">
                <a16:creationId xmlns:a16="http://schemas.microsoft.com/office/drawing/2014/main" id="{B09B8C8F-60D3-9D77-62B4-BB9EA842FD17}"/>
              </a:ext>
            </a:extLst>
          </p:cNvPr>
          <p:cNvSpPr txBox="1"/>
          <p:nvPr/>
        </p:nvSpPr>
        <p:spPr>
          <a:xfrm>
            <a:off x="7789797" y="1778808"/>
            <a:ext cx="315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b="1" dirty="0"/>
              <a:t>8</a:t>
            </a:r>
          </a:p>
        </p:txBody>
      </p:sp>
      <p:sp>
        <p:nvSpPr>
          <p:cNvPr id="38" name="CasetăText 37">
            <a:extLst>
              <a:ext uri="{FF2B5EF4-FFF2-40B4-BE49-F238E27FC236}">
                <a16:creationId xmlns:a16="http://schemas.microsoft.com/office/drawing/2014/main" id="{3C24A898-94D8-FA7C-56F2-01A99C84F835}"/>
              </a:ext>
            </a:extLst>
          </p:cNvPr>
          <p:cNvSpPr txBox="1"/>
          <p:nvPr/>
        </p:nvSpPr>
        <p:spPr>
          <a:xfrm>
            <a:off x="7789797" y="2800155"/>
            <a:ext cx="315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b="1" dirty="0"/>
              <a:t>9</a:t>
            </a:r>
          </a:p>
        </p:txBody>
      </p:sp>
      <p:sp>
        <p:nvSpPr>
          <p:cNvPr id="39" name="CasetăText 38">
            <a:extLst>
              <a:ext uri="{FF2B5EF4-FFF2-40B4-BE49-F238E27FC236}">
                <a16:creationId xmlns:a16="http://schemas.microsoft.com/office/drawing/2014/main" id="{8FE0F5F0-2269-23B7-430E-38F0859A5DC8}"/>
              </a:ext>
            </a:extLst>
          </p:cNvPr>
          <p:cNvSpPr txBox="1"/>
          <p:nvPr/>
        </p:nvSpPr>
        <p:spPr>
          <a:xfrm>
            <a:off x="7692422" y="3778319"/>
            <a:ext cx="5603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b="1" dirty="0"/>
              <a:t>10</a:t>
            </a:r>
          </a:p>
        </p:txBody>
      </p:sp>
      <p:sp>
        <p:nvSpPr>
          <p:cNvPr id="40" name="CasetăText 39">
            <a:extLst>
              <a:ext uri="{FF2B5EF4-FFF2-40B4-BE49-F238E27FC236}">
                <a16:creationId xmlns:a16="http://schemas.microsoft.com/office/drawing/2014/main" id="{42D890BF-A2C7-3643-B9E0-744309F32C72}"/>
              </a:ext>
            </a:extLst>
          </p:cNvPr>
          <p:cNvSpPr txBox="1"/>
          <p:nvPr/>
        </p:nvSpPr>
        <p:spPr>
          <a:xfrm>
            <a:off x="7714119" y="4756259"/>
            <a:ext cx="5603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b="1" dirty="0"/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183243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stituent dată 3">
            <a:extLst>
              <a:ext uri="{FF2B5EF4-FFF2-40B4-BE49-F238E27FC236}">
                <a16:creationId xmlns:a16="http://schemas.microsoft.com/office/drawing/2014/main" id="{BCDFAE5B-F118-F53E-A323-583504F0E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B3BF7D7A-B012-4186-BCC1-BD61F6C8E232}" type="datetime1">
              <a:rPr lang="ro-RO" smtClean="0"/>
              <a:t>11.12.2025</a:t>
            </a:fld>
            <a:endParaRPr lang="en-US"/>
          </a:p>
        </p:txBody>
      </p:sp>
      <p:sp>
        <p:nvSpPr>
          <p:cNvPr id="7" name="Titlu 6">
            <a:extLst>
              <a:ext uri="{FF2B5EF4-FFF2-40B4-BE49-F238E27FC236}">
                <a16:creationId xmlns:a16="http://schemas.microsoft.com/office/drawing/2014/main" id="{8995B464-F29A-4BFD-F617-4725B81440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2233" y="670006"/>
            <a:ext cx="3494843" cy="1645920"/>
          </a:xfrm>
        </p:spPr>
        <p:txBody>
          <a:bodyPr/>
          <a:lstStyle/>
          <a:p>
            <a:r>
              <a:rPr lang="ro-RO" b="1" dirty="0"/>
              <a:t>Descriere generală a problemei</a:t>
            </a:r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3268AE2B-75B7-AEAC-0C71-39DCAE5233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3004" y="1677661"/>
            <a:ext cx="7601296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o-RO" altLang="ro-RO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Context:</a:t>
            </a:r>
            <a:r>
              <a:rPr kumimoji="0" lang="ro-RO" altLang="ro-R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În era digitală, milioane de utilizatori își exprimă opiniile pe platforme precum </a:t>
            </a:r>
            <a:r>
              <a:rPr kumimoji="0" lang="ro-RO" altLang="ro-RO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Twitter</a:t>
            </a:r>
            <a:r>
              <a:rPr kumimoji="0" lang="ro-RO" altLang="ro-R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o-RO" altLang="ro-RO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Problema:</a:t>
            </a:r>
            <a:r>
              <a:rPr kumimoji="0" lang="ro-RO" altLang="ro-R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Volumul de date este prea mare pentru a fi analizat manual de către oameni.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o-RO" altLang="ro-RO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Necesitatea:</a:t>
            </a:r>
            <a:r>
              <a:rPr kumimoji="0" lang="ro-RO" altLang="ro-R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Companiile au nevoie de o metodă automată și rapidă pentru a înțelege dacă clienții sunt mulțumiți sau nemulțumiți (reputația brandului).</a:t>
            </a:r>
          </a:p>
        </p:txBody>
      </p:sp>
      <p:pic>
        <p:nvPicPr>
          <p:cNvPr id="24" name="Imagine 23">
            <a:extLst>
              <a:ext uri="{FF2B5EF4-FFF2-40B4-BE49-F238E27FC236}">
                <a16:creationId xmlns:a16="http://schemas.microsoft.com/office/drawing/2014/main" id="{869E5829-3C49-55A8-8393-35703C98B7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2233" y="3046268"/>
            <a:ext cx="3190875" cy="209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883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u 5">
            <a:extLst>
              <a:ext uri="{FF2B5EF4-FFF2-40B4-BE49-F238E27FC236}">
                <a16:creationId xmlns:a16="http://schemas.microsoft.com/office/drawing/2014/main" id="{B9D42AFF-3F37-D834-7CE7-4633D80C3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Scopul proiectului</a:t>
            </a:r>
          </a:p>
        </p:txBody>
      </p:sp>
      <p:sp>
        <p:nvSpPr>
          <p:cNvPr id="3" name="Substituent dată 2">
            <a:extLst>
              <a:ext uri="{FF2B5EF4-FFF2-40B4-BE49-F238E27FC236}">
                <a16:creationId xmlns:a16="http://schemas.microsoft.com/office/drawing/2014/main" id="{09BBB639-C8FC-58BA-6A96-681667D51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B2E9D-C9EE-4F43-9276-0613AC4AE6E8}" type="datetime1">
              <a:rPr lang="ro-RO" smtClean="0"/>
              <a:t>11.12.2025</a:t>
            </a:fld>
            <a:endParaRPr lang="en-US" dirty="0"/>
          </a:p>
        </p:txBody>
      </p:sp>
      <p:sp>
        <p:nvSpPr>
          <p:cNvPr id="8" name="CasetăText 7">
            <a:extLst>
              <a:ext uri="{FF2B5EF4-FFF2-40B4-BE49-F238E27FC236}">
                <a16:creationId xmlns:a16="http://schemas.microsoft.com/office/drawing/2014/main" id="{4D8C0B73-1789-BD4D-B8F3-D2996F52FA2F}"/>
              </a:ext>
            </a:extLst>
          </p:cNvPr>
          <p:cNvSpPr txBox="1"/>
          <p:nvPr/>
        </p:nvSpPr>
        <p:spPr>
          <a:xfrm>
            <a:off x="1645919" y="2535483"/>
            <a:ext cx="771005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o-RO" b="1" dirty="0"/>
              <a:t>Obiectiv Principal:</a:t>
            </a:r>
          </a:p>
          <a:p>
            <a:pPr marL="342900" indent="-342900">
              <a:buFont typeface="+mj-lt"/>
              <a:buAutoNum type="arabicPeriod"/>
            </a:pPr>
            <a:r>
              <a:rPr lang="ro-RO" b="1" dirty="0"/>
              <a:t> Dezvoltarea unui sistem AI capabil să clasifice automat un text în: Pozitiv, Negativ sau Neutru.</a:t>
            </a:r>
          </a:p>
          <a:p>
            <a:endParaRPr lang="ro-RO" b="1" dirty="0"/>
          </a:p>
          <a:p>
            <a:endParaRPr lang="ro-RO" b="1" dirty="0"/>
          </a:p>
          <a:p>
            <a:r>
              <a:rPr lang="ro-RO" b="1" dirty="0"/>
              <a:t>Obiective Specifice:</a:t>
            </a:r>
          </a:p>
          <a:p>
            <a:pPr marL="342900" indent="-342900">
              <a:buFont typeface="+mj-lt"/>
              <a:buAutoNum type="arabicPeriod"/>
            </a:pPr>
            <a:r>
              <a:rPr lang="ro-RO" b="1" dirty="0"/>
              <a:t>Curățarea și preprocesarea textelor din social media.</a:t>
            </a:r>
          </a:p>
          <a:p>
            <a:pPr marL="342900" indent="-342900">
              <a:buFont typeface="+mj-lt"/>
              <a:buAutoNum type="arabicPeriod"/>
            </a:pPr>
            <a:r>
              <a:rPr lang="ro-RO" b="1" dirty="0"/>
              <a:t>Implementarea unui model avansat de tip </a:t>
            </a:r>
            <a:r>
              <a:rPr lang="ro-RO" b="1" dirty="0" err="1"/>
              <a:t>Transformer</a:t>
            </a:r>
            <a:r>
              <a:rPr lang="ro-RO" b="1" dirty="0"/>
              <a:t> (</a:t>
            </a:r>
            <a:r>
              <a:rPr lang="ro-RO" b="1" dirty="0" err="1"/>
              <a:t>DistilBERT</a:t>
            </a:r>
            <a:r>
              <a:rPr lang="ro-RO" b="1" dirty="0"/>
              <a:t>).</a:t>
            </a:r>
          </a:p>
          <a:p>
            <a:pPr marL="342900" indent="-342900">
              <a:buFont typeface="+mj-lt"/>
              <a:buAutoNum type="arabicPeriod"/>
            </a:pPr>
            <a:r>
              <a:rPr lang="ro-RO" b="1" dirty="0"/>
              <a:t>Crearea unei interfețe grafice (</a:t>
            </a:r>
            <a:r>
              <a:rPr lang="ro-RO" b="1" dirty="0" err="1"/>
              <a:t>Streamlit</a:t>
            </a:r>
            <a:r>
              <a:rPr lang="ro-RO" b="1" dirty="0"/>
              <a:t>) pentru utilizare facilă.</a:t>
            </a:r>
          </a:p>
          <a:p>
            <a:pPr marL="342900" indent="-342900">
              <a:buFont typeface="+mj-lt"/>
              <a:buAutoNum type="arabicPeriod"/>
            </a:pPr>
            <a:r>
              <a:rPr lang="ro-RO" b="1" dirty="0"/>
              <a:t>Analiza erorilor pentru a înțelege limitele AI-ului.</a:t>
            </a:r>
          </a:p>
        </p:txBody>
      </p:sp>
      <p:cxnSp>
        <p:nvCxnSpPr>
          <p:cNvPr id="10" name="Conector drept 9">
            <a:extLst>
              <a:ext uri="{FF2B5EF4-FFF2-40B4-BE49-F238E27FC236}">
                <a16:creationId xmlns:a16="http://schemas.microsoft.com/office/drawing/2014/main" id="{8305E4BD-7F3D-1AB7-A10A-E2F1EB45BBDF}"/>
              </a:ext>
            </a:extLst>
          </p:cNvPr>
          <p:cNvCxnSpPr/>
          <p:nvPr/>
        </p:nvCxnSpPr>
        <p:spPr>
          <a:xfrm>
            <a:off x="1346662" y="3707476"/>
            <a:ext cx="897774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32562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6BBA7A20-941F-0E98-CD78-94A0DFB4E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 err="1"/>
              <a:t>Dataset</a:t>
            </a:r>
            <a:r>
              <a:rPr lang="ro-RO" dirty="0"/>
              <a:t> utilizat</a:t>
            </a:r>
          </a:p>
        </p:txBody>
      </p:sp>
      <p:sp>
        <p:nvSpPr>
          <p:cNvPr id="3" name="Substituent dată 2">
            <a:extLst>
              <a:ext uri="{FF2B5EF4-FFF2-40B4-BE49-F238E27FC236}">
                <a16:creationId xmlns:a16="http://schemas.microsoft.com/office/drawing/2014/main" id="{EB123CFF-2FAD-241C-F8AB-38755456E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E57A5DE-D174-4952-896B-0162FA9FE363}" type="datetime1">
              <a:rPr lang="ro-RO" smtClean="0"/>
              <a:t>11.12.2025</a:t>
            </a:fld>
            <a:endParaRPr lang="en-US"/>
          </a:p>
        </p:txBody>
      </p:sp>
      <p:sp>
        <p:nvSpPr>
          <p:cNvPr id="6" name="CasetăText 5">
            <a:extLst>
              <a:ext uri="{FF2B5EF4-FFF2-40B4-BE49-F238E27FC236}">
                <a16:creationId xmlns:a16="http://schemas.microsoft.com/office/drawing/2014/main" id="{55A6EE85-76F5-2AA2-78B5-57C8613D059A}"/>
              </a:ext>
            </a:extLst>
          </p:cNvPr>
          <p:cNvSpPr txBox="1"/>
          <p:nvPr/>
        </p:nvSpPr>
        <p:spPr>
          <a:xfrm>
            <a:off x="878378" y="4248801"/>
            <a:ext cx="395963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o-RO" dirty="0"/>
              <a:t>Distribuție:</a:t>
            </a:r>
          </a:p>
          <a:p>
            <a:r>
              <a:rPr lang="ro-RO" dirty="0"/>
              <a:t>Majoritar Negative (~62%) - clienții tind să se plângă mai des.</a:t>
            </a:r>
          </a:p>
          <a:p>
            <a:r>
              <a:rPr lang="ro-RO" dirty="0"/>
              <a:t>Neutre (~21%)</a:t>
            </a:r>
          </a:p>
          <a:p>
            <a:r>
              <a:rPr lang="ro-RO" dirty="0" err="1"/>
              <a:t>ozitive</a:t>
            </a:r>
            <a:r>
              <a:rPr lang="ro-RO" dirty="0"/>
              <a:t> (~16%)</a:t>
            </a:r>
          </a:p>
        </p:txBody>
      </p:sp>
      <p:pic>
        <p:nvPicPr>
          <p:cNvPr id="8" name="Imagine 7">
            <a:extLst>
              <a:ext uri="{FF2B5EF4-FFF2-40B4-BE49-F238E27FC236}">
                <a16:creationId xmlns:a16="http://schemas.microsoft.com/office/drawing/2014/main" id="{C9F80158-D8AB-9137-B8E3-9A5C5338AE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3014" y="2894141"/>
            <a:ext cx="6240608" cy="3120896"/>
          </a:xfrm>
          <a:prstGeom prst="rect">
            <a:avLst/>
          </a:prstGeom>
        </p:spPr>
      </p:pic>
      <p:sp>
        <p:nvSpPr>
          <p:cNvPr id="9" name="CasetăText 8">
            <a:extLst>
              <a:ext uri="{FF2B5EF4-FFF2-40B4-BE49-F238E27FC236}">
                <a16:creationId xmlns:a16="http://schemas.microsoft.com/office/drawing/2014/main" id="{25BD99A5-446F-DD42-E866-0B06EE5B8217}"/>
              </a:ext>
            </a:extLst>
          </p:cNvPr>
          <p:cNvSpPr txBox="1"/>
          <p:nvPr/>
        </p:nvSpPr>
        <p:spPr>
          <a:xfrm>
            <a:off x="878378" y="1970811"/>
            <a:ext cx="68358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/>
              <a:t>Sursă: </a:t>
            </a:r>
            <a:r>
              <a:rPr lang="ro-RO" dirty="0" err="1"/>
              <a:t>Twitter</a:t>
            </a:r>
            <a:r>
              <a:rPr lang="ro-RO" dirty="0"/>
              <a:t> US </a:t>
            </a:r>
            <a:r>
              <a:rPr lang="ro-RO" dirty="0" err="1"/>
              <a:t>Airline</a:t>
            </a:r>
            <a:r>
              <a:rPr lang="ro-RO" dirty="0"/>
              <a:t> Sentiment </a:t>
            </a:r>
            <a:r>
              <a:rPr lang="ro-RO" dirty="0" err="1"/>
              <a:t>Dataset</a:t>
            </a:r>
            <a:r>
              <a:rPr lang="ro-RO" dirty="0"/>
              <a:t> (</a:t>
            </a:r>
            <a:r>
              <a:rPr lang="ro-RO" dirty="0" err="1"/>
              <a:t>Kaggle</a:t>
            </a:r>
            <a:r>
              <a:rPr lang="ro-RO" dirty="0"/>
              <a:t>).</a:t>
            </a:r>
          </a:p>
          <a:p>
            <a:r>
              <a:rPr lang="ro-RO" dirty="0"/>
              <a:t>Dimensiune: Aproximativ 14.640 de </a:t>
            </a:r>
            <a:r>
              <a:rPr lang="ro-RO" dirty="0" err="1"/>
              <a:t>tweet</a:t>
            </a:r>
            <a:r>
              <a:rPr lang="ro-RO" dirty="0"/>
              <a:t>-uri etichetate.</a:t>
            </a:r>
          </a:p>
          <a:p>
            <a:endParaRPr lang="ro-RO" b="1" dirty="0"/>
          </a:p>
        </p:txBody>
      </p:sp>
    </p:spTree>
    <p:extLst>
      <p:ext uri="{BB962C8B-B14F-4D97-AF65-F5344CB8AC3E}">
        <p14:creationId xmlns:p14="http://schemas.microsoft.com/office/powerpoint/2010/main" val="41358010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A8D85075-A72D-826E-D164-B8B4E58507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9506" y="457200"/>
            <a:ext cx="10058400" cy="1371600"/>
          </a:xfrm>
        </p:spPr>
        <p:txBody>
          <a:bodyPr/>
          <a:lstStyle/>
          <a:p>
            <a:r>
              <a:rPr lang="ro-RO" dirty="0"/>
              <a:t>Preprocesare date</a:t>
            </a:r>
          </a:p>
        </p:txBody>
      </p:sp>
      <p:sp>
        <p:nvSpPr>
          <p:cNvPr id="3" name="Substituent dată 2">
            <a:extLst>
              <a:ext uri="{FF2B5EF4-FFF2-40B4-BE49-F238E27FC236}">
                <a16:creationId xmlns:a16="http://schemas.microsoft.com/office/drawing/2014/main" id="{0AC091FE-556B-0153-C96D-3A32B348F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E57A5DE-D174-4952-896B-0162FA9FE363}" type="datetime1">
              <a:rPr lang="ro-RO" smtClean="0"/>
              <a:t>11.12.2025</a:t>
            </a:fld>
            <a:endParaRPr lang="en-US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F1374B70-FDF7-6CC4-915F-0DC6E09FED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1767" y="1555160"/>
            <a:ext cx="10274532" cy="313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o-RO" altLang="ro-RO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Provocarea:</a:t>
            </a:r>
            <a:r>
              <a:rPr kumimoji="0" lang="ro-RO" altLang="ro-R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Datele "brute" conțin zgomot (link-uri, </a:t>
            </a:r>
            <a:r>
              <a:rPr kumimoji="0" lang="ro-RO" altLang="ro-RO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useri</a:t>
            </a:r>
            <a:r>
              <a:rPr kumimoji="0" lang="ro-RO" altLang="ro-R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semne de punctuație).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ro-RO" altLang="ro-RO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o-RO" altLang="ro-RO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Pipeline</a:t>
            </a:r>
            <a:r>
              <a:rPr kumimoji="0" lang="ro-RO" altLang="ro-RO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de curățare implementat:</a:t>
            </a:r>
            <a:endParaRPr kumimoji="0" lang="ro-RO" altLang="ro-RO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ro-RO" altLang="ro-R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Eliminare mențiuni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ro-RO" altLang="ro-R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Eliminare URL-uri (</a:t>
            </a:r>
            <a:r>
              <a:rPr kumimoji="0" lang="ro-RO" altLang="ro-RO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http</a:t>
            </a:r>
            <a:r>
              <a:rPr kumimoji="0" lang="ro-RO" altLang="ro-R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/</a:t>
            </a:r>
            <a:r>
              <a:rPr kumimoji="0" lang="ro-RO" altLang="ro-RO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https</a:t>
            </a:r>
            <a:r>
              <a:rPr kumimoji="0" lang="ro-RO" altLang="ro-R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ro-RO" altLang="ro-R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Standardizare (</a:t>
            </a:r>
            <a:r>
              <a:rPr kumimoji="0" lang="ro-RO" altLang="ro-RO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lowercase</a:t>
            </a:r>
            <a:r>
              <a:rPr kumimoji="0" lang="ro-RO" altLang="ro-R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4"/>
              <a:tabLst/>
            </a:pPr>
            <a:r>
              <a:rPr kumimoji="0" lang="ro-RO" altLang="ro-RO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Tokenizare</a:t>
            </a:r>
            <a:r>
              <a:rPr kumimoji="0" lang="ro-RO" altLang="ro-R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Transformarea textului în format numeric compatibil cu BERT </a:t>
            </a:r>
            <a:r>
              <a:rPr kumimoji="0" lang="ro-RO" altLang="ro-RO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</a:t>
            </a:r>
            <a:endParaRPr kumimoji="0" lang="ro-RO" altLang="ro-RO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o-RO" altLang="ro-RO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Exemplu:</a:t>
            </a:r>
            <a:endParaRPr kumimoji="0" lang="ro-RO" altLang="ro-RO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o-RO" altLang="ro-RO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Înainte:</a:t>
            </a:r>
            <a:r>
              <a:rPr kumimoji="0" lang="ro-RO" altLang="ro-R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"@</a:t>
            </a:r>
            <a:r>
              <a:rPr kumimoji="0" lang="ro-RO" altLang="ro-RO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VirginAmerica</a:t>
            </a:r>
            <a:r>
              <a:rPr kumimoji="0" lang="ro-RO" altLang="ro-R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o-RO" altLang="ro-RO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What</a:t>
            </a:r>
            <a:r>
              <a:rPr kumimoji="0" lang="ro-RO" altLang="ro-R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 </a:t>
            </a:r>
            <a:r>
              <a:rPr kumimoji="0" lang="ro-RO" altLang="ro-RO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great</a:t>
            </a:r>
            <a:r>
              <a:rPr kumimoji="0" lang="ro-RO" altLang="ro-R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o-RO" altLang="ro-RO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flight</a:t>
            </a:r>
            <a:r>
              <a:rPr kumimoji="0" lang="ro-RO" altLang="ro-R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! http://..."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o-RO" altLang="ro-RO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După:</a:t>
            </a:r>
            <a:r>
              <a:rPr kumimoji="0" lang="ro-RO" altLang="ro-R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"</a:t>
            </a:r>
            <a:r>
              <a:rPr kumimoji="0" lang="ro-RO" altLang="ro-RO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what</a:t>
            </a:r>
            <a:r>
              <a:rPr kumimoji="0" lang="ro-RO" altLang="ro-R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 </a:t>
            </a:r>
            <a:r>
              <a:rPr kumimoji="0" lang="ro-RO" altLang="ro-RO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great</a:t>
            </a:r>
            <a:r>
              <a:rPr kumimoji="0" lang="ro-RO" altLang="ro-R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o-RO" altLang="ro-RO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flight</a:t>
            </a:r>
            <a:r>
              <a:rPr kumimoji="0" lang="ro-RO" altLang="ro-R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"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o-RO" altLang="ro-RO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Imagine 5">
            <a:extLst>
              <a:ext uri="{FF2B5EF4-FFF2-40B4-BE49-F238E27FC236}">
                <a16:creationId xmlns:a16="http://schemas.microsoft.com/office/drawing/2014/main" id="{599B88C0-DFAC-D269-8E17-452C288474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364" y="4390298"/>
            <a:ext cx="6968836" cy="2010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9455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D12EDC2C-EBFD-3896-DFE0-374EE6FFD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Metodologie / Arhitectură model AI</a:t>
            </a:r>
          </a:p>
        </p:txBody>
      </p:sp>
      <p:sp>
        <p:nvSpPr>
          <p:cNvPr id="3" name="Substituent dată 2">
            <a:extLst>
              <a:ext uri="{FF2B5EF4-FFF2-40B4-BE49-F238E27FC236}">
                <a16:creationId xmlns:a16="http://schemas.microsoft.com/office/drawing/2014/main" id="{AB00A8D5-57C0-C82B-21DE-174ABD1E71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E57A5DE-D174-4952-896B-0162FA9FE363}" type="datetime1">
              <a:rPr lang="ro-RO" smtClean="0"/>
              <a:t>11.12.2025</a:t>
            </a:fld>
            <a:endParaRPr lang="en-US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5D14B72A-1AF0-1F2C-1AD8-0BF6E691FC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8145" y="2202842"/>
            <a:ext cx="9643666" cy="2585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o-RO" altLang="ro-RO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Tehnologia aleasă:</a:t>
            </a:r>
            <a:r>
              <a:rPr kumimoji="0" lang="ro-RO" altLang="ro-R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Transfer </a:t>
            </a:r>
            <a:r>
              <a:rPr kumimoji="0" lang="ro-RO" altLang="ro-RO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Learning</a:t>
            </a:r>
            <a:r>
              <a:rPr kumimoji="0" lang="ro-RO" altLang="ro-R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(Învățare prin transfer).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o-RO" altLang="ro-RO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Model:</a:t>
            </a:r>
            <a:r>
              <a:rPr kumimoji="0" lang="ro-RO" altLang="ro-R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o-RO" altLang="ro-RO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DistilBERT</a:t>
            </a:r>
            <a:r>
              <a:rPr kumimoji="0" lang="ro-RO" altLang="ro-R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(o versiune mai rapidă și ușoară a modelului BERT).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ro-RO" altLang="ro-RO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ro-RO" altLang="ro-RO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o-RO" altLang="ro-RO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 ce </a:t>
            </a:r>
            <a:r>
              <a:rPr kumimoji="0" lang="ro-RO" altLang="ro-RO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Transformer</a:t>
            </a:r>
            <a:r>
              <a:rPr kumimoji="0" lang="ro-RO" altLang="ro-RO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?</a:t>
            </a:r>
            <a:endParaRPr kumimoji="0" lang="ro-RO" altLang="ro-RO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o-RO" altLang="ro-R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Spre deosebire de metodele clasice (care numără cuvinte), BERT citește fraza bidirecțional.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o-RO" altLang="ro-R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Înțelege contextul (ex: diferența dintre "zbor lung" într-un context obositor vs. relaxant).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ro-RO" altLang="ro-RO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o-RO" altLang="ro-RO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Proces:</a:t>
            </a:r>
            <a:r>
              <a:rPr kumimoji="0" lang="ro-RO" altLang="ro-R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Fine-</a:t>
            </a:r>
            <a:r>
              <a:rPr kumimoji="0" lang="ro-RO" altLang="ro-RO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Tuning</a:t>
            </a:r>
            <a:r>
              <a:rPr kumimoji="0" lang="ro-RO" altLang="ro-R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pe datele noastre timp de 2 epoci.</a:t>
            </a:r>
          </a:p>
        </p:txBody>
      </p:sp>
    </p:spTree>
    <p:extLst>
      <p:ext uri="{BB962C8B-B14F-4D97-AF65-F5344CB8AC3E}">
        <p14:creationId xmlns:p14="http://schemas.microsoft.com/office/powerpoint/2010/main" val="26758971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4BF7CD79-DCE7-EF50-7FF9-47FBE298F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Metrici și rezultate</a:t>
            </a:r>
          </a:p>
        </p:txBody>
      </p:sp>
      <p:sp>
        <p:nvSpPr>
          <p:cNvPr id="3" name="Substituent dată 2">
            <a:extLst>
              <a:ext uri="{FF2B5EF4-FFF2-40B4-BE49-F238E27FC236}">
                <a16:creationId xmlns:a16="http://schemas.microsoft.com/office/drawing/2014/main" id="{17E3121C-E719-D6FB-AAD9-D7CA9D238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E57A5DE-D174-4952-896B-0162FA9FE363}" type="datetime1">
              <a:rPr lang="ro-RO" smtClean="0"/>
              <a:t>11.12.2025</a:t>
            </a:fld>
            <a:endParaRPr lang="en-US"/>
          </a:p>
        </p:txBody>
      </p:sp>
      <p:pic>
        <p:nvPicPr>
          <p:cNvPr id="5" name="Imagine 4">
            <a:extLst>
              <a:ext uri="{FF2B5EF4-FFF2-40B4-BE49-F238E27FC236}">
                <a16:creationId xmlns:a16="http://schemas.microsoft.com/office/drawing/2014/main" id="{3A707F5B-D724-3E11-8CA4-54801E39BD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2099750"/>
            <a:ext cx="9863642" cy="3849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1840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91AAC287-175B-6AEA-E5D8-5D3B13A7E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0" y="237086"/>
            <a:ext cx="10058400" cy="1371600"/>
          </a:xfrm>
        </p:spPr>
        <p:txBody>
          <a:bodyPr/>
          <a:lstStyle/>
          <a:p>
            <a:r>
              <a:rPr lang="ro-RO" dirty="0"/>
              <a:t>Testări și demonstrații</a:t>
            </a:r>
          </a:p>
        </p:txBody>
      </p:sp>
      <p:sp>
        <p:nvSpPr>
          <p:cNvPr id="3" name="Substituent dată 2">
            <a:extLst>
              <a:ext uri="{FF2B5EF4-FFF2-40B4-BE49-F238E27FC236}">
                <a16:creationId xmlns:a16="http://schemas.microsoft.com/office/drawing/2014/main" id="{DE60B7B1-2C25-B4D5-DEE2-E22910DB5A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E57A5DE-D174-4952-896B-0162FA9FE363}" type="datetime1">
              <a:rPr lang="ro-RO" smtClean="0"/>
              <a:t>11.12.2025</a:t>
            </a:fld>
            <a:endParaRPr lang="en-US"/>
          </a:p>
        </p:txBody>
      </p:sp>
      <p:pic>
        <p:nvPicPr>
          <p:cNvPr id="6" name="11.12.2025_19.04.26_REC">
            <a:hlinkClick r:id="" action="ppaction://media"/>
            <a:extLst>
              <a:ext uri="{FF2B5EF4-FFF2-40B4-BE49-F238E27FC236}">
                <a16:creationId xmlns:a16="http://schemas.microsoft.com/office/drawing/2014/main" id="{2614C73D-47F9-AB69-EC85-512788842CF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" y="1280948"/>
            <a:ext cx="12192000" cy="5339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161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18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FIVE">
      <a:dk1>
        <a:sysClr val="windowText" lastClr="000000"/>
      </a:dk1>
      <a:lt1>
        <a:sysClr val="window" lastClr="FFFFFF"/>
      </a:lt1>
      <a:dk2>
        <a:srgbClr val="505046"/>
      </a:dk2>
      <a:lt2>
        <a:srgbClr val="F5F6F4"/>
      </a:lt2>
      <a:accent1>
        <a:srgbClr val="57903F"/>
      </a:accent1>
      <a:accent2>
        <a:srgbClr val="F03F2B"/>
      </a:accent2>
      <a:accent3>
        <a:srgbClr val="3488A0"/>
      </a:accent3>
      <a:accent4>
        <a:srgbClr val="F8D22F"/>
      </a:accent4>
      <a:accent5>
        <a:srgbClr val="5CC6D6"/>
      </a:accent5>
      <a:accent6>
        <a:srgbClr val="B8D233"/>
      </a:accent6>
      <a:hlink>
        <a:srgbClr val="00B0F0"/>
      </a:hlink>
      <a:folHlink>
        <a:srgbClr val="B2B2B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974_TF78438558" id="{D7A46F7F-7D4F-40F3-8487-88C156D13B9D}" vid="{9A95D45C-7E0A-4D3F-A034-4169AA6E60A0}"/>
    </a:ext>
  </a:extLst>
</a:theme>
</file>

<file path=ppt/theme/theme2.xml><?xml version="1.0" encoding="utf-8"?>
<a:theme xmlns:a="http://schemas.openxmlformats.org/drawingml/2006/main" name="Temă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ă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{C2282251-D2DD-4B4E-B5AF-64ECDBFA7337}TF8a9b5915-b8c7-461e-8cdd-693d48b5e323557f2777_win32-0c68e898a1f7</Template>
  <TotalTime>51</TotalTime>
  <Words>597</Words>
  <Application>Microsoft Office PowerPoint</Application>
  <PresentationFormat>Ecran lat</PresentationFormat>
  <Paragraphs>103</Paragraphs>
  <Slides>12</Slides>
  <Notes>0</Notes>
  <HiddenSlides>0</HiddenSlides>
  <MMClips>1</MMClips>
  <ScaleCrop>false</ScaleCrop>
  <HeadingPairs>
    <vt:vector size="6" baseType="variant">
      <vt:variant>
        <vt:lpstr>Fonturi utilizate</vt:lpstr>
      </vt:variant>
      <vt:variant>
        <vt:i4>3</vt:i4>
      </vt:variant>
      <vt:variant>
        <vt:lpstr>Temă</vt:lpstr>
      </vt:variant>
      <vt:variant>
        <vt:i4>1</vt:i4>
      </vt:variant>
      <vt:variant>
        <vt:lpstr>Titluri diapozitive</vt:lpstr>
      </vt:variant>
      <vt:variant>
        <vt:i4>12</vt:i4>
      </vt:variant>
    </vt:vector>
  </HeadingPairs>
  <TitlesOfParts>
    <vt:vector size="16" baseType="lpstr">
      <vt:lpstr>Arial</vt:lpstr>
      <vt:lpstr>Calibri</vt:lpstr>
      <vt:lpstr>Garamond</vt:lpstr>
      <vt:lpstr>SavonVTI</vt:lpstr>
      <vt:lpstr>Analiză automată a sentimentelor în social media</vt:lpstr>
      <vt:lpstr>Cuprins</vt:lpstr>
      <vt:lpstr>Descriere generală a problemei</vt:lpstr>
      <vt:lpstr>Scopul proiectului</vt:lpstr>
      <vt:lpstr>Dataset utilizat</vt:lpstr>
      <vt:lpstr>Preprocesare date</vt:lpstr>
      <vt:lpstr>Metodologie / Arhitectură model AI</vt:lpstr>
      <vt:lpstr>Metrici și rezultate</vt:lpstr>
      <vt:lpstr>Testări și demonstrații</vt:lpstr>
      <vt:lpstr>Limitări și direcții viitoare</vt:lpstr>
      <vt:lpstr>Concluzii</vt:lpstr>
      <vt:lpstr>Bibliografie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Rares Pasca</dc:creator>
  <cp:lastModifiedBy>Rares Pasca</cp:lastModifiedBy>
  <cp:revision>1</cp:revision>
  <dcterms:created xsi:type="dcterms:W3CDTF">2025-12-11T16:19:31Z</dcterms:created>
  <dcterms:modified xsi:type="dcterms:W3CDTF">2025-12-11T17:10:59Z</dcterms:modified>
</cp:coreProperties>
</file>